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 id="2147483721" r:id="rId2"/>
    <p:sldMasterId id="2147483733" r:id="rId3"/>
    <p:sldMasterId id="2147483745" r:id="rId4"/>
    <p:sldMasterId id="2147483761" r:id="rId5"/>
    <p:sldMasterId id="2147483773" r:id="rId6"/>
  </p:sldMasterIdLst>
  <p:notesMasterIdLst>
    <p:notesMasterId r:id="rId110"/>
  </p:notesMasterIdLst>
  <p:sldIdLst>
    <p:sldId id="273" r:id="rId7"/>
    <p:sldId id="274" r:id="rId8"/>
    <p:sldId id="275" r:id="rId9"/>
    <p:sldId id="276" r:id="rId10"/>
    <p:sldId id="256" r:id="rId11"/>
    <p:sldId id="595" r:id="rId12"/>
    <p:sldId id="596" r:id="rId13"/>
    <p:sldId id="597" r:id="rId14"/>
    <p:sldId id="598" r:id="rId15"/>
    <p:sldId id="623" r:id="rId16"/>
    <p:sldId id="599" r:id="rId17"/>
    <p:sldId id="600" r:id="rId18"/>
    <p:sldId id="601" r:id="rId19"/>
    <p:sldId id="602" r:id="rId20"/>
    <p:sldId id="603" r:id="rId21"/>
    <p:sldId id="604" r:id="rId22"/>
    <p:sldId id="607" r:id="rId23"/>
    <p:sldId id="608" r:id="rId24"/>
    <p:sldId id="605" r:id="rId25"/>
    <p:sldId id="627" r:id="rId26"/>
    <p:sldId id="625" r:id="rId27"/>
    <p:sldId id="628" r:id="rId28"/>
    <p:sldId id="626" r:id="rId29"/>
    <p:sldId id="609" r:id="rId30"/>
    <p:sldId id="610" r:id="rId31"/>
    <p:sldId id="621" r:id="rId32"/>
    <p:sldId id="611" r:id="rId33"/>
    <p:sldId id="612" r:id="rId34"/>
    <p:sldId id="397" r:id="rId35"/>
    <p:sldId id="403" r:id="rId36"/>
    <p:sldId id="404" r:id="rId37"/>
    <p:sldId id="411" r:id="rId38"/>
    <p:sldId id="405" r:id="rId39"/>
    <p:sldId id="409" r:id="rId40"/>
    <p:sldId id="412" r:id="rId41"/>
    <p:sldId id="406" r:id="rId42"/>
    <p:sldId id="413" r:id="rId43"/>
    <p:sldId id="407" r:id="rId44"/>
    <p:sldId id="414" r:id="rId45"/>
    <p:sldId id="415" r:id="rId46"/>
    <p:sldId id="423" r:id="rId47"/>
    <p:sldId id="416" r:id="rId48"/>
    <p:sldId id="419" r:id="rId49"/>
    <p:sldId id="420" r:id="rId50"/>
    <p:sldId id="424" r:id="rId51"/>
    <p:sldId id="417" r:id="rId52"/>
    <p:sldId id="422" r:id="rId53"/>
    <p:sldId id="425" r:id="rId54"/>
    <p:sldId id="426" r:id="rId55"/>
    <p:sldId id="401" r:id="rId56"/>
    <p:sldId id="613" r:id="rId57"/>
    <p:sldId id="615" r:id="rId58"/>
    <p:sldId id="616" r:id="rId59"/>
    <p:sldId id="257" r:id="rId60"/>
    <p:sldId id="258" r:id="rId61"/>
    <p:sldId id="259" r:id="rId62"/>
    <p:sldId id="260" r:id="rId63"/>
    <p:sldId id="261" r:id="rId64"/>
    <p:sldId id="262" r:id="rId65"/>
    <p:sldId id="263" r:id="rId66"/>
    <p:sldId id="264" r:id="rId67"/>
    <p:sldId id="265" r:id="rId68"/>
    <p:sldId id="266" r:id="rId69"/>
    <p:sldId id="267" r:id="rId70"/>
    <p:sldId id="268" r:id="rId71"/>
    <p:sldId id="269" r:id="rId72"/>
    <p:sldId id="270" r:id="rId73"/>
    <p:sldId id="271" r:id="rId74"/>
    <p:sldId id="272" r:id="rId75"/>
    <p:sldId id="617" r:id="rId76"/>
    <p:sldId id="618" r:id="rId77"/>
    <p:sldId id="619" r:id="rId78"/>
    <p:sldId id="277" r:id="rId79"/>
    <p:sldId id="278" r:id="rId80"/>
    <p:sldId id="614" r:id="rId81"/>
    <p:sldId id="383" r:id="rId82"/>
    <p:sldId id="569" r:id="rId83"/>
    <p:sldId id="579" r:id="rId84"/>
    <p:sldId id="572" r:id="rId85"/>
    <p:sldId id="573" r:id="rId86"/>
    <p:sldId id="576" r:id="rId87"/>
    <p:sldId id="577" r:id="rId88"/>
    <p:sldId id="578" r:id="rId89"/>
    <p:sldId id="574" r:id="rId90"/>
    <p:sldId id="581" r:id="rId91"/>
    <p:sldId id="582" r:id="rId92"/>
    <p:sldId id="580" r:id="rId93"/>
    <p:sldId id="575" r:id="rId94"/>
    <p:sldId id="583" r:id="rId95"/>
    <p:sldId id="587" r:id="rId96"/>
    <p:sldId id="586" r:id="rId97"/>
    <p:sldId id="584" r:id="rId98"/>
    <p:sldId id="588" r:id="rId99"/>
    <p:sldId id="589" r:id="rId100"/>
    <p:sldId id="585" r:id="rId101"/>
    <p:sldId id="592" r:id="rId102"/>
    <p:sldId id="593" r:id="rId103"/>
    <p:sldId id="591" r:id="rId104"/>
    <p:sldId id="594" r:id="rId105"/>
    <p:sldId id="571" r:id="rId106"/>
    <p:sldId id="620" r:id="rId107"/>
    <p:sldId id="432" r:id="rId108"/>
    <p:sldId id="433" r:id="rId10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C8C"/>
    <a:srgbClr val="CFD5EA"/>
    <a:srgbClr val="E9EBF5"/>
    <a:srgbClr val="09817F"/>
    <a:srgbClr val="0C7B7A"/>
    <a:srgbClr val="0D7F7E"/>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59"/>
    <p:restoredTop sz="84935"/>
  </p:normalViewPr>
  <p:slideViewPr>
    <p:cSldViewPr snapToGrid="0" snapToObjects="1">
      <p:cViewPr varScale="1">
        <p:scale>
          <a:sx n="79" d="100"/>
          <a:sy n="79" d="100"/>
        </p:scale>
        <p:origin x="396" y="42"/>
      </p:cViewPr>
      <p:guideLst>
        <p:guide orient="horz" pos="2160"/>
        <p:guide pos="3840"/>
      </p:guideLst>
    </p:cSldViewPr>
  </p:slideViewPr>
  <p:notesTextViewPr>
    <p:cViewPr>
      <p:scale>
        <a:sx n="1" d="1"/>
        <a:sy n="1" d="1"/>
      </p:scale>
      <p:origin x="0" y="0"/>
    </p:cViewPr>
  </p:notesTextViewPr>
  <p:sorterViewPr>
    <p:cViewPr>
      <p:scale>
        <a:sx n="66" d="100"/>
        <a:sy n="66" d="100"/>
      </p:scale>
      <p:origin x="0" y="-19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viewProps" Target="view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theme" Target="theme/theme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notesMaster" Target="notesMasters/notes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F4F803-81A4-0D48-AEE7-CF5AC6AF06FB}" type="datetimeFigureOut">
              <a:rPr lang="en-US" smtClean="0"/>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CF1194-CF75-024E-903A-E6A0C7A22759}" type="slidenum">
              <a:rPr lang="en-US" smtClean="0"/>
              <a:t>‹#›</a:t>
            </a:fld>
            <a:endParaRPr lang="en-US"/>
          </a:p>
        </p:txBody>
      </p:sp>
    </p:spTree>
    <p:extLst>
      <p:ext uri="{BB962C8B-B14F-4D97-AF65-F5344CB8AC3E}">
        <p14:creationId xmlns:p14="http://schemas.microsoft.com/office/powerpoint/2010/main" val="244800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for dissemination/overview of data science and reproducibility: Grace</a:t>
            </a:r>
          </a:p>
          <a:p>
            <a:r>
              <a:rPr lang="en-US" dirty="0"/>
              <a:t>Data collection and quality control – Allison</a:t>
            </a:r>
          </a:p>
          <a:p>
            <a:r>
              <a:rPr lang="en-US" dirty="0"/>
              <a:t>Communicating data through visualization- Andrew</a:t>
            </a:r>
          </a:p>
          <a:p>
            <a:r>
              <a:rPr lang="en-US" dirty="0"/>
              <a:t>Data sharing and re-use- Keith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AF8-CD2B-44C6-ABF9-091F51A91B5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1651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steps leading up to data analysis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3349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Andrew will talk about visualizing data for publication purposes; here, we are focusing on using data visualization to inspect incoming data as a quality control step</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7741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9818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2998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61528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783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done during the processing step</a:t>
            </a:r>
          </a:p>
          <a:p>
            <a:r>
              <a:rPr lang="en-US" dirty="0"/>
              <a:t>-Or can be done later on when pulling all summary data together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25138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done during the processing step</a:t>
            </a:r>
          </a:p>
          <a:p>
            <a:r>
              <a:rPr lang="en-US" dirty="0"/>
              <a:t>-Or can be done later on when pulling all summary data together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52587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7747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1F714-2026-79A7-DF81-3953B761D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FC49B-52F7-87EB-D48A-059AB7B164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A3B465-B49D-1552-4545-FF3897731EE1}"/>
              </a:ext>
            </a:extLst>
          </p:cNvPr>
          <p:cNvSpPr>
            <a:spLocks noGrp="1"/>
          </p:cNvSpPr>
          <p:nvPr>
            <p:ph type="body" idx="1"/>
          </p:nvPr>
        </p:nvSpPr>
        <p:spPr/>
        <p:txBody>
          <a:bodyPr/>
          <a:lstStyle/>
          <a:p>
            <a:r>
              <a:rPr lang="en-US" dirty="0"/>
              <a:t>Planning for dissemination/overview of data science and reproducibility: Grace</a:t>
            </a:r>
          </a:p>
          <a:p>
            <a:r>
              <a:rPr lang="en-US" dirty="0"/>
              <a:t>Data collection and quality control – Allison</a:t>
            </a:r>
          </a:p>
          <a:p>
            <a:r>
              <a:rPr lang="en-US" dirty="0"/>
              <a:t>Communicating data through visualization- Andrew</a:t>
            </a:r>
          </a:p>
          <a:p>
            <a:r>
              <a:rPr lang="en-US" dirty="0"/>
              <a:t>Data sharing and re-use- Keith</a:t>
            </a:r>
          </a:p>
        </p:txBody>
      </p:sp>
      <p:sp>
        <p:nvSpPr>
          <p:cNvPr id="4" name="Slide Number Placeholder 3">
            <a:extLst>
              <a:ext uri="{FF2B5EF4-FFF2-40B4-BE49-F238E27FC236}">
                <a16:creationId xmlns:a16="http://schemas.microsoft.com/office/drawing/2014/main" id="{9B31BDB0-1455-A663-6D53-518DAB8A11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AF8-CD2B-44C6-ABF9-091F51A91B5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18172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C725AB-B672-4DA8-A949-AFCA63ED1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03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49E36-2249-A8A3-5C6F-6B16361747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2C35C6-8D3B-6B5F-3308-600B6FB9A1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0576B0-5D62-1134-A687-A85EA2653881}"/>
              </a:ext>
            </a:extLst>
          </p:cNvPr>
          <p:cNvSpPr>
            <a:spLocks noGrp="1"/>
          </p:cNvSpPr>
          <p:nvPr>
            <p:ph type="body" idx="1"/>
          </p:nvPr>
        </p:nvSpPr>
        <p:spPr/>
        <p:txBody>
          <a:bodyPr/>
          <a:lstStyle/>
          <a:p>
            <a:r>
              <a:rPr lang="en-US" dirty="0"/>
              <a:t>Planning for dissemination/overview of data science and reproducibility: Grace</a:t>
            </a:r>
          </a:p>
          <a:p>
            <a:r>
              <a:rPr lang="en-US" dirty="0"/>
              <a:t>Data collection and quality control – Allison</a:t>
            </a:r>
          </a:p>
          <a:p>
            <a:r>
              <a:rPr lang="en-US" dirty="0"/>
              <a:t>Communicating data through visualization- Andrew</a:t>
            </a:r>
          </a:p>
          <a:p>
            <a:r>
              <a:rPr lang="en-US" dirty="0"/>
              <a:t>Data sharing and re-use- Keith</a:t>
            </a:r>
          </a:p>
        </p:txBody>
      </p:sp>
      <p:sp>
        <p:nvSpPr>
          <p:cNvPr id="4" name="Slide Number Placeholder 3">
            <a:extLst>
              <a:ext uri="{FF2B5EF4-FFF2-40B4-BE49-F238E27FC236}">
                <a16:creationId xmlns:a16="http://schemas.microsoft.com/office/drawing/2014/main" id="{9184906E-C72E-F3F1-4C9C-A0435805D2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AF8-CD2B-44C6-ABF9-091F51A91B5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45119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benefits of data sharing are so crucial that numerous governments now make data sharing the default policy for federally funded research (e.g., Open Research Europe, n.d.; OSTP, 2022).</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8289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CDBD2-CD78-DDBA-CC6F-6C5F1C2EE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4BBB7-A2F4-710C-26A6-3439A4B48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CD27C-6B59-3285-6368-3B7930BBE768}"/>
              </a:ext>
            </a:extLst>
          </p:cNvPr>
          <p:cNvSpPr>
            <a:spLocks noGrp="1"/>
          </p:cNvSpPr>
          <p:nvPr>
            <p:ph type="body" idx="1"/>
          </p:nvPr>
        </p:nvSpPr>
        <p:spPr/>
        <p:txBody>
          <a:bodyPr/>
          <a:lstStyle/>
          <a:p>
            <a:r>
              <a:rPr lang="en-US" dirty="0"/>
              <a:t>Planning for dissemination/overview of data science and reproducibility: Grace</a:t>
            </a:r>
          </a:p>
          <a:p>
            <a:r>
              <a:rPr lang="en-US" dirty="0"/>
              <a:t>Data collection and quality control – Allison</a:t>
            </a:r>
          </a:p>
          <a:p>
            <a:r>
              <a:rPr lang="en-US" dirty="0"/>
              <a:t>Communicating data through visualization- Andrew</a:t>
            </a:r>
          </a:p>
          <a:p>
            <a:r>
              <a:rPr lang="en-US" dirty="0"/>
              <a:t>Data sharing and re-use- Keith</a:t>
            </a:r>
          </a:p>
        </p:txBody>
      </p:sp>
      <p:sp>
        <p:nvSpPr>
          <p:cNvPr id="4" name="Slide Number Placeholder 3">
            <a:extLst>
              <a:ext uri="{FF2B5EF4-FFF2-40B4-BE49-F238E27FC236}">
                <a16:creationId xmlns:a16="http://schemas.microsoft.com/office/drawing/2014/main" id="{4149CD25-BC54-578A-D921-D6982C935A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AF8-CD2B-44C6-ABF9-091F51A91B5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70672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for dissemination/overview of data science and reproducibility: Grace</a:t>
            </a:r>
          </a:p>
          <a:p>
            <a:r>
              <a:rPr lang="en-US" dirty="0"/>
              <a:t>Data collection and quality control – Allison</a:t>
            </a:r>
          </a:p>
          <a:p>
            <a:r>
              <a:rPr lang="en-US" dirty="0"/>
              <a:t>Communicating data through visualization- Andrew</a:t>
            </a:r>
          </a:p>
          <a:p>
            <a:r>
              <a:rPr lang="en-US" dirty="0"/>
              <a:t>Data sharing and re-use- Keith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72AF8-CD2B-44C6-ABF9-091F51A91B5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165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steps leading up to data analysis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93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steps leading up to data analysis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6633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having one- research team members left to come up with their own file structure/naming, can be particularly problematic when multiple team members are involved with managing and collecting data</a:t>
            </a:r>
          </a:p>
          <a:p>
            <a:r>
              <a:rPr lang="en-US" dirty="0"/>
              <a:t>Examples of bad file structure, different names</a:t>
            </a:r>
          </a:p>
          <a:p>
            <a:r>
              <a:rPr lang="en-US" dirty="0"/>
              <a:t>Want to be machine readable </a:t>
            </a:r>
          </a:p>
          <a:p>
            <a:r>
              <a:rPr lang="en-US" dirty="0"/>
              <a:t>Keep consistent across studies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7142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8676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Focusing on steps leading up to data analysis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5481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comment, not as much of a focus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380D64-6F43-4C4D-BE6A-3F3482AA516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4741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a:prstGeom prst="rect">
            <a:avLst/>
          </a:prstGeo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3B9496-1BC0-9C48-A813-34C9F06A25E3}" type="datetimeFigureOut">
              <a:rPr lang="en-US" smtClean="0"/>
              <a:t>2/14/2025</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C0A2B28-02A9-D94A-B5FD-1360F7481894}" type="slidenum">
              <a:rPr lang="en-US" smtClean="0"/>
              <a:t>‹#›</a:t>
            </a:fld>
            <a:endParaRPr lang="en-US"/>
          </a:p>
        </p:txBody>
      </p:sp>
      <p:pic>
        <p:nvPicPr>
          <p:cNvPr id="10" name="Picture 9">
            <a:extLst>
              <a:ext uri="{FF2B5EF4-FFF2-40B4-BE49-F238E27FC236}">
                <a16:creationId xmlns:a16="http://schemas.microsoft.com/office/drawing/2014/main" id="{80A2581D-A6D6-41FE-A892-22BE9D0328A9}"/>
              </a:ext>
            </a:extLst>
          </p:cNvPr>
          <p:cNvPicPr>
            <a:picLocks noChangeAspect="1"/>
          </p:cNvPicPr>
          <p:nvPr userDrawn="1"/>
        </p:nvPicPr>
        <p:blipFill>
          <a:blip r:embed="rId2"/>
          <a:stretch>
            <a:fillRect/>
          </a:stretch>
        </p:blipFill>
        <p:spPr>
          <a:xfrm>
            <a:off x="9799969" y="171231"/>
            <a:ext cx="2222500" cy="2311400"/>
          </a:xfrm>
          <a:prstGeom prst="rect">
            <a:avLst/>
          </a:prstGeom>
        </p:spPr>
      </p:pic>
      <p:pic>
        <p:nvPicPr>
          <p:cNvPr id="11" name="Picture 10">
            <a:extLst>
              <a:ext uri="{FF2B5EF4-FFF2-40B4-BE49-F238E27FC236}">
                <a16:creationId xmlns:a16="http://schemas.microsoft.com/office/drawing/2014/main" id="{223FFF63-C9FF-484B-A43E-670AA1A511EC}"/>
              </a:ext>
            </a:extLst>
          </p:cNvPr>
          <p:cNvPicPr>
            <a:picLocks noChangeAspect="1"/>
          </p:cNvPicPr>
          <p:nvPr userDrawn="1"/>
        </p:nvPicPr>
        <p:blipFill>
          <a:blip r:embed="rId3"/>
          <a:stretch>
            <a:fillRect/>
          </a:stretch>
        </p:blipFill>
        <p:spPr>
          <a:xfrm>
            <a:off x="10760148" y="5084137"/>
            <a:ext cx="1262321" cy="1239370"/>
          </a:xfrm>
          <a:prstGeom prst="rect">
            <a:avLst/>
          </a:prstGeom>
        </p:spPr>
      </p:pic>
    </p:spTree>
    <p:extLst>
      <p:ext uri="{BB962C8B-B14F-4D97-AF65-F5344CB8AC3E}">
        <p14:creationId xmlns:p14="http://schemas.microsoft.com/office/powerpoint/2010/main" val="2032640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B9496-1BC0-9C48-A813-34C9F06A25E3}" type="datetimeFigureOut">
              <a:rPr lang="en-US" smtClean="0"/>
              <a:t>2/14/2025</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C0A2B28-02A9-D94A-B5FD-1360F7481894}" type="slidenum">
              <a:rPr lang="en-US" smtClean="0"/>
              <a:t>‹#›</a:t>
            </a:fld>
            <a:endParaRPr lang="en-US"/>
          </a:p>
        </p:txBody>
      </p:sp>
    </p:spTree>
    <p:extLst>
      <p:ext uri="{BB962C8B-B14F-4D97-AF65-F5344CB8AC3E}">
        <p14:creationId xmlns:p14="http://schemas.microsoft.com/office/powerpoint/2010/main" val="368632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B9496-1BC0-9C48-A813-34C9F06A25E3}" type="datetimeFigureOut">
              <a:rPr lang="en-US" smtClean="0"/>
              <a:t>2/14/2025</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C0A2B28-02A9-D94A-B5FD-1360F7481894}" type="slidenum">
              <a:rPr lang="en-US" smtClean="0"/>
              <a:t>‹#›</a:t>
            </a:fld>
            <a:endParaRPr lang="en-US"/>
          </a:p>
        </p:txBody>
      </p:sp>
    </p:spTree>
    <p:extLst>
      <p:ext uri="{BB962C8B-B14F-4D97-AF65-F5344CB8AC3E}">
        <p14:creationId xmlns:p14="http://schemas.microsoft.com/office/powerpoint/2010/main" val="2554741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625600" y="274639"/>
            <a:ext cx="9956800" cy="585152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6"/>
          <p:cNvSpPr>
            <a:spLocks noGrp="1" noChangeArrowheads="1"/>
          </p:cNvSpPr>
          <p:nvPr>
            <p:ph type="sldNum" sz="quarter" idx="10"/>
          </p:nvPr>
        </p:nvSpPr>
        <p:spPr>
          <a:xfrm>
            <a:off x="9900458" y="6459785"/>
            <a:ext cx="1312025" cy="365125"/>
          </a:xfrm>
          <a:prstGeom prst="rect">
            <a:avLst/>
          </a:prstGeom>
        </p:spPr>
        <p:txBody>
          <a:bodyPr/>
          <a:lstStyle>
            <a:lvl1pPr>
              <a:defRPr/>
            </a:lvl1pPr>
          </a:lstStyle>
          <a:p>
            <a:pPr>
              <a:defRPr/>
            </a:pPr>
            <a:fld id="{2056B4A8-EC41-46DE-AC40-64AB08AAAC22}" type="slidenum">
              <a:rPr lang="en-US" altLang="en-US"/>
              <a:pPr>
                <a:defRPr/>
              </a:pPr>
              <a:t>‹#›</a:t>
            </a:fld>
            <a:endParaRPr lang="en-US" altLang="en-US"/>
          </a:p>
        </p:txBody>
      </p:sp>
      <p:pic>
        <p:nvPicPr>
          <p:cNvPr id="4" name="Picture 3">
            <a:extLst>
              <a:ext uri="{FF2B5EF4-FFF2-40B4-BE49-F238E27FC236}">
                <a16:creationId xmlns:a16="http://schemas.microsoft.com/office/drawing/2014/main" id="{722EF597-4EF4-144C-B0BB-63D1E9F969F1}"/>
              </a:ext>
            </a:extLst>
          </p:cNvPr>
          <p:cNvPicPr>
            <a:picLocks noChangeAspect="1"/>
          </p:cNvPicPr>
          <p:nvPr userDrawn="1"/>
        </p:nvPicPr>
        <p:blipFill>
          <a:blip r:embed="rId2"/>
          <a:stretch>
            <a:fillRect/>
          </a:stretch>
        </p:blipFill>
        <p:spPr>
          <a:xfrm>
            <a:off x="10760148" y="5432560"/>
            <a:ext cx="1262321" cy="1239370"/>
          </a:xfrm>
          <a:prstGeom prst="rect">
            <a:avLst/>
          </a:prstGeom>
        </p:spPr>
      </p:pic>
    </p:spTree>
    <p:extLst>
      <p:ext uri="{BB962C8B-B14F-4D97-AF65-F5344CB8AC3E}">
        <p14:creationId xmlns:p14="http://schemas.microsoft.com/office/powerpoint/2010/main" val="3100285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A32E-9F9C-3F48-9B3A-F96362E8EF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34957-E756-A042-887D-E0A50734AE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6C54D1-E6F7-6E4D-B6CF-B73382E16527}"/>
              </a:ext>
            </a:extLst>
          </p:cNvPr>
          <p:cNvSpPr>
            <a:spLocks noGrp="1"/>
          </p:cNvSpPr>
          <p:nvPr>
            <p:ph type="dt" sz="half" idx="10"/>
          </p:nvPr>
        </p:nvSpPr>
        <p:spPr/>
        <p:txBody>
          <a:bodyPr/>
          <a:lstStyle/>
          <a:p>
            <a:fld id="{5C88A9C7-8EF7-094C-9121-0C5AAB9FDE98}" type="datetimeFigureOut">
              <a:rPr lang="en-US" smtClean="0"/>
              <a:t>2/14/2025</a:t>
            </a:fld>
            <a:endParaRPr lang="en-US"/>
          </a:p>
        </p:txBody>
      </p:sp>
      <p:sp>
        <p:nvSpPr>
          <p:cNvPr id="5" name="Footer Placeholder 4">
            <a:extLst>
              <a:ext uri="{FF2B5EF4-FFF2-40B4-BE49-F238E27FC236}">
                <a16:creationId xmlns:a16="http://schemas.microsoft.com/office/drawing/2014/main" id="{E455D964-483B-8F44-9FFA-212329B53D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25283B-2309-9D4A-9771-DAE3C2CAF6E1}"/>
              </a:ext>
            </a:extLst>
          </p:cNvPr>
          <p:cNvSpPr>
            <a:spLocks noGrp="1"/>
          </p:cNvSpPr>
          <p:nvPr>
            <p:ph type="sldNum" sz="quarter" idx="12"/>
          </p:nvPr>
        </p:nvSpPr>
        <p:spPr/>
        <p:txBody>
          <a:bodyPr/>
          <a:lstStyle/>
          <a:p>
            <a:fld id="{78F0E303-E616-1948-9B91-BA00CC30F19F}" type="slidenum">
              <a:rPr lang="en-US" smtClean="0"/>
              <a:t>‹#›</a:t>
            </a:fld>
            <a:endParaRPr lang="en-US"/>
          </a:p>
        </p:txBody>
      </p:sp>
    </p:spTree>
    <p:extLst>
      <p:ext uri="{BB962C8B-B14F-4D97-AF65-F5344CB8AC3E}">
        <p14:creationId xmlns:p14="http://schemas.microsoft.com/office/powerpoint/2010/main" val="533406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0FF2-BCEB-064C-823C-DD5EDBD0CD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68E558-A2E6-8B4D-8244-11F1E0F51E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0E9A1-427F-9841-886A-A774E9BEB0EF}"/>
              </a:ext>
            </a:extLst>
          </p:cNvPr>
          <p:cNvSpPr>
            <a:spLocks noGrp="1"/>
          </p:cNvSpPr>
          <p:nvPr>
            <p:ph type="dt" sz="half" idx="10"/>
          </p:nvPr>
        </p:nvSpPr>
        <p:spPr/>
        <p:txBody>
          <a:bodyPr/>
          <a:lstStyle/>
          <a:p>
            <a:fld id="{5C88A9C7-8EF7-094C-9121-0C5AAB9FDE98}" type="datetimeFigureOut">
              <a:rPr lang="en-US" smtClean="0"/>
              <a:t>2/14/2025</a:t>
            </a:fld>
            <a:endParaRPr lang="en-US"/>
          </a:p>
        </p:txBody>
      </p:sp>
      <p:sp>
        <p:nvSpPr>
          <p:cNvPr id="5" name="Footer Placeholder 4">
            <a:extLst>
              <a:ext uri="{FF2B5EF4-FFF2-40B4-BE49-F238E27FC236}">
                <a16:creationId xmlns:a16="http://schemas.microsoft.com/office/drawing/2014/main" id="{2D7C47CB-BBA3-8846-B769-CE820089A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4DDAB-9EF5-6B47-81AF-CED460CB2C9E}"/>
              </a:ext>
            </a:extLst>
          </p:cNvPr>
          <p:cNvSpPr>
            <a:spLocks noGrp="1"/>
          </p:cNvSpPr>
          <p:nvPr>
            <p:ph type="sldNum" sz="quarter" idx="12"/>
          </p:nvPr>
        </p:nvSpPr>
        <p:spPr/>
        <p:txBody>
          <a:bodyPr/>
          <a:lstStyle/>
          <a:p>
            <a:fld id="{78F0E303-E616-1948-9B91-BA00CC30F19F}" type="slidenum">
              <a:rPr lang="en-US" smtClean="0"/>
              <a:t>‹#›</a:t>
            </a:fld>
            <a:endParaRPr lang="en-US"/>
          </a:p>
        </p:txBody>
      </p:sp>
    </p:spTree>
    <p:extLst>
      <p:ext uri="{BB962C8B-B14F-4D97-AF65-F5344CB8AC3E}">
        <p14:creationId xmlns:p14="http://schemas.microsoft.com/office/powerpoint/2010/main" val="2136926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702A7-6DF0-FE4C-8115-77AB7CF140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090249-7314-A14B-B72A-016FB48A28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121D52-E6B8-0443-84EF-471218034F50}"/>
              </a:ext>
            </a:extLst>
          </p:cNvPr>
          <p:cNvSpPr>
            <a:spLocks noGrp="1"/>
          </p:cNvSpPr>
          <p:nvPr>
            <p:ph type="dt" sz="half" idx="10"/>
          </p:nvPr>
        </p:nvSpPr>
        <p:spPr/>
        <p:txBody>
          <a:bodyPr/>
          <a:lstStyle/>
          <a:p>
            <a:fld id="{5C88A9C7-8EF7-094C-9121-0C5AAB9FDE98}" type="datetimeFigureOut">
              <a:rPr lang="en-US" smtClean="0"/>
              <a:t>2/14/2025</a:t>
            </a:fld>
            <a:endParaRPr lang="en-US"/>
          </a:p>
        </p:txBody>
      </p:sp>
      <p:sp>
        <p:nvSpPr>
          <p:cNvPr id="5" name="Footer Placeholder 4">
            <a:extLst>
              <a:ext uri="{FF2B5EF4-FFF2-40B4-BE49-F238E27FC236}">
                <a16:creationId xmlns:a16="http://schemas.microsoft.com/office/drawing/2014/main" id="{ACEBEA12-F2C8-5243-9F99-9C96F27BF6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47138-B13C-6441-9A02-596BE4580D4C}"/>
              </a:ext>
            </a:extLst>
          </p:cNvPr>
          <p:cNvSpPr>
            <a:spLocks noGrp="1"/>
          </p:cNvSpPr>
          <p:nvPr>
            <p:ph type="sldNum" sz="quarter" idx="12"/>
          </p:nvPr>
        </p:nvSpPr>
        <p:spPr/>
        <p:txBody>
          <a:bodyPr/>
          <a:lstStyle/>
          <a:p>
            <a:fld id="{78F0E303-E616-1948-9B91-BA00CC30F19F}" type="slidenum">
              <a:rPr lang="en-US" smtClean="0"/>
              <a:t>‹#›</a:t>
            </a:fld>
            <a:endParaRPr lang="en-US"/>
          </a:p>
        </p:txBody>
      </p:sp>
    </p:spTree>
    <p:extLst>
      <p:ext uri="{BB962C8B-B14F-4D97-AF65-F5344CB8AC3E}">
        <p14:creationId xmlns:p14="http://schemas.microsoft.com/office/powerpoint/2010/main" val="3267523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3AE5-BA55-7447-AE44-8C51608743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8793A-804B-5A44-AF56-86CC169BEB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F772A5-2871-5F4D-A91E-15C1E05D4F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6DCAA9-F2CA-9B45-947C-D03D195B6B58}"/>
              </a:ext>
            </a:extLst>
          </p:cNvPr>
          <p:cNvSpPr>
            <a:spLocks noGrp="1"/>
          </p:cNvSpPr>
          <p:nvPr>
            <p:ph type="dt" sz="half" idx="10"/>
          </p:nvPr>
        </p:nvSpPr>
        <p:spPr/>
        <p:txBody>
          <a:bodyPr/>
          <a:lstStyle/>
          <a:p>
            <a:fld id="{5C88A9C7-8EF7-094C-9121-0C5AAB9FDE98}" type="datetimeFigureOut">
              <a:rPr lang="en-US" smtClean="0"/>
              <a:t>2/14/2025</a:t>
            </a:fld>
            <a:endParaRPr lang="en-US"/>
          </a:p>
        </p:txBody>
      </p:sp>
      <p:sp>
        <p:nvSpPr>
          <p:cNvPr id="6" name="Footer Placeholder 5">
            <a:extLst>
              <a:ext uri="{FF2B5EF4-FFF2-40B4-BE49-F238E27FC236}">
                <a16:creationId xmlns:a16="http://schemas.microsoft.com/office/drawing/2014/main" id="{AA94C2DC-EBAA-1A45-AF73-6F5D135E0F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F2CC99-6B01-2C44-A90D-3F85D7F1AF24}"/>
              </a:ext>
            </a:extLst>
          </p:cNvPr>
          <p:cNvSpPr>
            <a:spLocks noGrp="1"/>
          </p:cNvSpPr>
          <p:nvPr>
            <p:ph type="sldNum" sz="quarter" idx="12"/>
          </p:nvPr>
        </p:nvSpPr>
        <p:spPr/>
        <p:txBody>
          <a:bodyPr/>
          <a:lstStyle/>
          <a:p>
            <a:fld id="{78F0E303-E616-1948-9B91-BA00CC30F19F}" type="slidenum">
              <a:rPr lang="en-US" smtClean="0"/>
              <a:t>‹#›</a:t>
            </a:fld>
            <a:endParaRPr lang="en-US"/>
          </a:p>
        </p:txBody>
      </p:sp>
    </p:spTree>
    <p:extLst>
      <p:ext uri="{BB962C8B-B14F-4D97-AF65-F5344CB8AC3E}">
        <p14:creationId xmlns:p14="http://schemas.microsoft.com/office/powerpoint/2010/main" val="2718178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74F9-3267-E149-B014-77DE463ED0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E07E89-483F-E54A-9284-8B3BECD258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698BB5-A799-B849-A977-E8EEB3740B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712178-BCCC-CE4C-BC6F-C8EF5743C1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3D2D4-2D22-1C46-A6FB-AFBF97C37E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B87ECD-631B-3B4B-A4E2-412971C2E314}"/>
              </a:ext>
            </a:extLst>
          </p:cNvPr>
          <p:cNvSpPr>
            <a:spLocks noGrp="1"/>
          </p:cNvSpPr>
          <p:nvPr>
            <p:ph type="dt" sz="half" idx="10"/>
          </p:nvPr>
        </p:nvSpPr>
        <p:spPr/>
        <p:txBody>
          <a:bodyPr/>
          <a:lstStyle/>
          <a:p>
            <a:fld id="{5C88A9C7-8EF7-094C-9121-0C5AAB9FDE98}" type="datetimeFigureOut">
              <a:rPr lang="en-US" smtClean="0"/>
              <a:t>2/14/2025</a:t>
            </a:fld>
            <a:endParaRPr lang="en-US"/>
          </a:p>
        </p:txBody>
      </p:sp>
      <p:sp>
        <p:nvSpPr>
          <p:cNvPr id="8" name="Footer Placeholder 7">
            <a:extLst>
              <a:ext uri="{FF2B5EF4-FFF2-40B4-BE49-F238E27FC236}">
                <a16:creationId xmlns:a16="http://schemas.microsoft.com/office/drawing/2014/main" id="{67910A7D-BD7B-D547-A12E-33FED1C2F2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7B12A3-AEA8-F146-8FEB-349754EC94D8}"/>
              </a:ext>
            </a:extLst>
          </p:cNvPr>
          <p:cNvSpPr>
            <a:spLocks noGrp="1"/>
          </p:cNvSpPr>
          <p:nvPr>
            <p:ph type="sldNum" sz="quarter" idx="12"/>
          </p:nvPr>
        </p:nvSpPr>
        <p:spPr/>
        <p:txBody>
          <a:bodyPr/>
          <a:lstStyle/>
          <a:p>
            <a:fld id="{78F0E303-E616-1948-9B91-BA00CC30F19F}" type="slidenum">
              <a:rPr lang="en-US" smtClean="0"/>
              <a:t>‹#›</a:t>
            </a:fld>
            <a:endParaRPr lang="en-US"/>
          </a:p>
        </p:txBody>
      </p:sp>
    </p:spTree>
    <p:extLst>
      <p:ext uri="{BB962C8B-B14F-4D97-AF65-F5344CB8AC3E}">
        <p14:creationId xmlns:p14="http://schemas.microsoft.com/office/powerpoint/2010/main" val="1889181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7445-2CBD-A641-A704-1DDEB284D1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FD974-166D-7942-88D2-6E4C0580FB91}"/>
              </a:ext>
            </a:extLst>
          </p:cNvPr>
          <p:cNvSpPr>
            <a:spLocks noGrp="1"/>
          </p:cNvSpPr>
          <p:nvPr>
            <p:ph type="dt" sz="half" idx="10"/>
          </p:nvPr>
        </p:nvSpPr>
        <p:spPr/>
        <p:txBody>
          <a:bodyPr/>
          <a:lstStyle/>
          <a:p>
            <a:fld id="{5C88A9C7-8EF7-094C-9121-0C5AAB9FDE98}" type="datetimeFigureOut">
              <a:rPr lang="en-US" smtClean="0"/>
              <a:t>2/14/2025</a:t>
            </a:fld>
            <a:endParaRPr lang="en-US"/>
          </a:p>
        </p:txBody>
      </p:sp>
      <p:sp>
        <p:nvSpPr>
          <p:cNvPr id="4" name="Footer Placeholder 3">
            <a:extLst>
              <a:ext uri="{FF2B5EF4-FFF2-40B4-BE49-F238E27FC236}">
                <a16:creationId xmlns:a16="http://schemas.microsoft.com/office/drawing/2014/main" id="{26CA1B96-1F60-AA4A-A8F7-1E3D297F1F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5114FD-C1A8-7E4A-ABC6-7A0F42C6DE51}"/>
              </a:ext>
            </a:extLst>
          </p:cNvPr>
          <p:cNvSpPr>
            <a:spLocks noGrp="1"/>
          </p:cNvSpPr>
          <p:nvPr>
            <p:ph type="sldNum" sz="quarter" idx="12"/>
          </p:nvPr>
        </p:nvSpPr>
        <p:spPr/>
        <p:txBody>
          <a:bodyPr/>
          <a:lstStyle/>
          <a:p>
            <a:fld id="{78F0E303-E616-1948-9B91-BA00CC30F19F}" type="slidenum">
              <a:rPr lang="en-US" smtClean="0"/>
              <a:t>‹#›</a:t>
            </a:fld>
            <a:endParaRPr lang="en-US"/>
          </a:p>
        </p:txBody>
      </p:sp>
    </p:spTree>
    <p:extLst>
      <p:ext uri="{BB962C8B-B14F-4D97-AF65-F5344CB8AC3E}">
        <p14:creationId xmlns:p14="http://schemas.microsoft.com/office/powerpoint/2010/main" val="679281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3289C2-FF5E-244D-97AA-E6F6F924B3FA}"/>
              </a:ext>
            </a:extLst>
          </p:cNvPr>
          <p:cNvSpPr>
            <a:spLocks noGrp="1"/>
          </p:cNvSpPr>
          <p:nvPr>
            <p:ph type="dt" sz="half" idx="10"/>
          </p:nvPr>
        </p:nvSpPr>
        <p:spPr/>
        <p:txBody>
          <a:bodyPr/>
          <a:lstStyle/>
          <a:p>
            <a:fld id="{5C88A9C7-8EF7-094C-9121-0C5AAB9FDE98}" type="datetimeFigureOut">
              <a:rPr lang="en-US" smtClean="0"/>
              <a:t>2/14/2025</a:t>
            </a:fld>
            <a:endParaRPr lang="en-US"/>
          </a:p>
        </p:txBody>
      </p:sp>
      <p:sp>
        <p:nvSpPr>
          <p:cNvPr id="3" name="Footer Placeholder 2">
            <a:extLst>
              <a:ext uri="{FF2B5EF4-FFF2-40B4-BE49-F238E27FC236}">
                <a16:creationId xmlns:a16="http://schemas.microsoft.com/office/drawing/2014/main" id="{C60B7A5B-63C9-AF4D-BC2A-D89E513176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084698-98E1-054C-9C43-FFC48626E031}"/>
              </a:ext>
            </a:extLst>
          </p:cNvPr>
          <p:cNvSpPr>
            <a:spLocks noGrp="1"/>
          </p:cNvSpPr>
          <p:nvPr>
            <p:ph type="sldNum" sz="quarter" idx="12"/>
          </p:nvPr>
        </p:nvSpPr>
        <p:spPr/>
        <p:txBody>
          <a:bodyPr/>
          <a:lstStyle/>
          <a:p>
            <a:fld id="{78F0E303-E616-1948-9B91-BA00CC30F19F}" type="slidenum">
              <a:rPr lang="en-US" smtClean="0"/>
              <a:t>‹#›</a:t>
            </a:fld>
            <a:endParaRPr lang="en-US"/>
          </a:p>
        </p:txBody>
      </p:sp>
    </p:spTree>
    <p:extLst>
      <p:ext uri="{BB962C8B-B14F-4D97-AF65-F5344CB8AC3E}">
        <p14:creationId xmlns:p14="http://schemas.microsoft.com/office/powerpoint/2010/main" val="3504022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7736" y="267796"/>
            <a:ext cx="10058400" cy="1450757"/>
          </a:xfr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197736" y="1898284"/>
            <a:ext cx="10058400" cy="402336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B9496-1BC0-9C48-A813-34C9F06A25E3}" type="datetimeFigureOut">
              <a:rPr lang="en-US" smtClean="0"/>
              <a:t>2/14/2025</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C0A2B28-02A9-D94A-B5FD-1360F7481894}" type="slidenum">
              <a:rPr lang="en-US" smtClean="0"/>
              <a:t>‹#›</a:t>
            </a:fld>
            <a:endParaRPr lang="en-US"/>
          </a:p>
        </p:txBody>
      </p:sp>
    </p:spTree>
    <p:extLst>
      <p:ext uri="{BB962C8B-B14F-4D97-AF65-F5344CB8AC3E}">
        <p14:creationId xmlns:p14="http://schemas.microsoft.com/office/powerpoint/2010/main" val="32951962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7D989-2E2C-7F4B-AD34-BB6C9D1437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AA0B67-50DA-624B-BBCE-8DE9CF3322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76F126-8BA9-3849-A9A6-32906CDA6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5012EE-DF12-BC4C-8599-CD3CA432CAD8}"/>
              </a:ext>
            </a:extLst>
          </p:cNvPr>
          <p:cNvSpPr>
            <a:spLocks noGrp="1"/>
          </p:cNvSpPr>
          <p:nvPr>
            <p:ph type="dt" sz="half" idx="10"/>
          </p:nvPr>
        </p:nvSpPr>
        <p:spPr/>
        <p:txBody>
          <a:bodyPr/>
          <a:lstStyle/>
          <a:p>
            <a:fld id="{5C88A9C7-8EF7-094C-9121-0C5AAB9FDE98}" type="datetimeFigureOut">
              <a:rPr lang="en-US" smtClean="0"/>
              <a:t>2/14/2025</a:t>
            </a:fld>
            <a:endParaRPr lang="en-US"/>
          </a:p>
        </p:txBody>
      </p:sp>
      <p:sp>
        <p:nvSpPr>
          <p:cNvPr id="6" name="Footer Placeholder 5">
            <a:extLst>
              <a:ext uri="{FF2B5EF4-FFF2-40B4-BE49-F238E27FC236}">
                <a16:creationId xmlns:a16="http://schemas.microsoft.com/office/drawing/2014/main" id="{E24F4E3F-4B98-5549-AC84-CF8315A523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8DC56-52FF-FD48-9D98-C47E7FC92B2E}"/>
              </a:ext>
            </a:extLst>
          </p:cNvPr>
          <p:cNvSpPr>
            <a:spLocks noGrp="1"/>
          </p:cNvSpPr>
          <p:nvPr>
            <p:ph type="sldNum" sz="quarter" idx="12"/>
          </p:nvPr>
        </p:nvSpPr>
        <p:spPr/>
        <p:txBody>
          <a:bodyPr/>
          <a:lstStyle/>
          <a:p>
            <a:fld id="{78F0E303-E616-1948-9B91-BA00CC30F19F}" type="slidenum">
              <a:rPr lang="en-US" smtClean="0"/>
              <a:t>‹#›</a:t>
            </a:fld>
            <a:endParaRPr lang="en-US"/>
          </a:p>
        </p:txBody>
      </p:sp>
    </p:spTree>
    <p:extLst>
      <p:ext uri="{BB962C8B-B14F-4D97-AF65-F5344CB8AC3E}">
        <p14:creationId xmlns:p14="http://schemas.microsoft.com/office/powerpoint/2010/main" val="266832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25F7-FADC-6D4A-AB9B-2BC0C8B98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68F3C9-D933-8448-8EC1-6C80942136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A0CDA0-ECBE-0541-8CC7-D739DBE77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31E7C3-F1B1-CA45-A51F-09839F60CC80}"/>
              </a:ext>
            </a:extLst>
          </p:cNvPr>
          <p:cNvSpPr>
            <a:spLocks noGrp="1"/>
          </p:cNvSpPr>
          <p:nvPr>
            <p:ph type="dt" sz="half" idx="10"/>
          </p:nvPr>
        </p:nvSpPr>
        <p:spPr/>
        <p:txBody>
          <a:bodyPr/>
          <a:lstStyle/>
          <a:p>
            <a:fld id="{5C88A9C7-8EF7-094C-9121-0C5AAB9FDE98}" type="datetimeFigureOut">
              <a:rPr lang="en-US" smtClean="0"/>
              <a:t>2/14/2025</a:t>
            </a:fld>
            <a:endParaRPr lang="en-US"/>
          </a:p>
        </p:txBody>
      </p:sp>
      <p:sp>
        <p:nvSpPr>
          <p:cNvPr id="6" name="Footer Placeholder 5">
            <a:extLst>
              <a:ext uri="{FF2B5EF4-FFF2-40B4-BE49-F238E27FC236}">
                <a16:creationId xmlns:a16="http://schemas.microsoft.com/office/drawing/2014/main" id="{E32E0826-FA7A-D64B-96FF-0975A0691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696DBB-4DD9-354C-8ED2-DA66FC59C203}"/>
              </a:ext>
            </a:extLst>
          </p:cNvPr>
          <p:cNvSpPr>
            <a:spLocks noGrp="1"/>
          </p:cNvSpPr>
          <p:nvPr>
            <p:ph type="sldNum" sz="quarter" idx="12"/>
          </p:nvPr>
        </p:nvSpPr>
        <p:spPr/>
        <p:txBody>
          <a:bodyPr/>
          <a:lstStyle/>
          <a:p>
            <a:fld id="{78F0E303-E616-1948-9B91-BA00CC30F19F}" type="slidenum">
              <a:rPr lang="en-US" smtClean="0"/>
              <a:t>‹#›</a:t>
            </a:fld>
            <a:endParaRPr lang="en-US"/>
          </a:p>
        </p:txBody>
      </p:sp>
    </p:spTree>
    <p:extLst>
      <p:ext uri="{BB962C8B-B14F-4D97-AF65-F5344CB8AC3E}">
        <p14:creationId xmlns:p14="http://schemas.microsoft.com/office/powerpoint/2010/main" val="31072861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3F8C-A612-E347-B6A5-932595045D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3D168D-F39F-FA48-8492-B16CA2B4CD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47657-7730-6248-87BF-73B8106C5025}"/>
              </a:ext>
            </a:extLst>
          </p:cNvPr>
          <p:cNvSpPr>
            <a:spLocks noGrp="1"/>
          </p:cNvSpPr>
          <p:nvPr>
            <p:ph type="dt" sz="half" idx="10"/>
          </p:nvPr>
        </p:nvSpPr>
        <p:spPr/>
        <p:txBody>
          <a:bodyPr/>
          <a:lstStyle/>
          <a:p>
            <a:fld id="{5C88A9C7-8EF7-094C-9121-0C5AAB9FDE98}" type="datetimeFigureOut">
              <a:rPr lang="en-US" smtClean="0"/>
              <a:t>2/14/2025</a:t>
            </a:fld>
            <a:endParaRPr lang="en-US"/>
          </a:p>
        </p:txBody>
      </p:sp>
      <p:sp>
        <p:nvSpPr>
          <p:cNvPr id="5" name="Footer Placeholder 4">
            <a:extLst>
              <a:ext uri="{FF2B5EF4-FFF2-40B4-BE49-F238E27FC236}">
                <a16:creationId xmlns:a16="http://schemas.microsoft.com/office/drawing/2014/main" id="{5CE5FD0B-0232-2B47-9C2C-7D3E35647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B8062-5005-784C-8378-C1FDD25BB6FB}"/>
              </a:ext>
            </a:extLst>
          </p:cNvPr>
          <p:cNvSpPr>
            <a:spLocks noGrp="1"/>
          </p:cNvSpPr>
          <p:nvPr>
            <p:ph type="sldNum" sz="quarter" idx="12"/>
          </p:nvPr>
        </p:nvSpPr>
        <p:spPr/>
        <p:txBody>
          <a:bodyPr/>
          <a:lstStyle/>
          <a:p>
            <a:fld id="{78F0E303-E616-1948-9B91-BA00CC30F19F}" type="slidenum">
              <a:rPr lang="en-US" smtClean="0"/>
              <a:t>‹#›</a:t>
            </a:fld>
            <a:endParaRPr lang="en-US"/>
          </a:p>
        </p:txBody>
      </p:sp>
    </p:spTree>
    <p:extLst>
      <p:ext uri="{BB962C8B-B14F-4D97-AF65-F5344CB8AC3E}">
        <p14:creationId xmlns:p14="http://schemas.microsoft.com/office/powerpoint/2010/main" val="2605599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8BCDE5-0387-6649-B0B8-14662B9B6D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EED42C-D299-2540-9DE1-7F59674B11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911E73-9809-3A43-B766-2D826124E2DF}"/>
              </a:ext>
            </a:extLst>
          </p:cNvPr>
          <p:cNvSpPr>
            <a:spLocks noGrp="1"/>
          </p:cNvSpPr>
          <p:nvPr>
            <p:ph type="dt" sz="half" idx="10"/>
          </p:nvPr>
        </p:nvSpPr>
        <p:spPr/>
        <p:txBody>
          <a:bodyPr/>
          <a:lstStyle/>
          <a:p>
            <a:fld id="{5C88A9C7-8EF7-094C-9121-0C5AAB9FDE98}" type="datetimeFigureOut">
              <a:rPr lang="en-US" smtClean="0"/>
              <a:t>2/14/2025</a:t>
            </a:fld>
            <a:endParaRPr lang="en-US"/>
          </a:p>
        </p:txBody>
      </p:sp>
      <p:sp>
        <p:nvSpPr>
          <p:cNvPr id="5" name="Footer Placeholder 4">
            <a:extLst>
              <a:ext uri="{FF2B5EF4-FFF2-40B4-BE49-F238E27FC236}">
                <a16:creationId xmlns:a16="http://schemas.microsoft.com/office/drawing/2014/main" id="{D00E8CED-1F75-9843-8135-819124C3D8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A0574-B63A-8E47-AD95-35C6496D632D}"/>
              </a:ext>
            </a:extLst>
          </p:cNvPr>
          <p:cNvSpPr>
            <a:spLocks noGrp="1"/>
          </p:cNvSpPr>
          <p:nvPr>
            <p:ph type="sldNum" sz="quarter" idx="12"/>
          </p:nvPr>
        </p:nvSpPr>
        <p:spPr/>
        <p:txBody>
          <a:bodyPr/>
          <a:lstStyle/>
          <a:p>
            <a:fld id="{78F0E303-E616-1948-9B91-BA00CC30F19F}" type="slidenum">
              <a:rPr lang="en-US" smtClean="0"/>
              <a:t>‹#›</a:t>
            </a:fld>
            <a:endParaRPr lang="en-US"/>
          </a:p>
        </p:txBody>
      </p:sp>
    </p:spTree>
    <p:extLst>
      <p:ext uri="{BB962C8B-B14F-4D97-AF65-F5344CB8AC3E}">
        <p14:creationId xmlns:p14="http://schemas.microsoft.com/office/powerpoint/2010/main" val="3993189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782C7-AA80-FACE-6C09-437C39E85F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EE6491-D1CE-5033-948B-DB394C471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D60752-6F54-6D63-3194-57EE3AD822D0}"/>
              </a:ext>
            </a:extLst>
          </p:cNvPr>
          <p:cNvSpPr>
            <a:spLocks noGrp="1"/>
          </p:cNvSpPr>
          <p:nvPr>
            <p:ph type="dt" sz="half" idx="10"/>
          </p:nvPr>
        </p:nvSpPr>
        <p:spPr/>
        <p:txBody>
          <a:bodyPr/>
          <a:lstStyle/>
          <a:p>
            <a:fld id="{FE46982B-AA2D-4E55-8F5E-582BDCF54893}" type="datetimeFigureOut">
              <a:rPr lang="en-US" smtClean="0"/>
              <a:t>2/14/2025</a:t>
            </a:fld>
            <a:endParaRPr lang="en-US"/>
          </a:p>
        </p:txBody>
      </p:sp>
      <p:sp>
        <p:nvSpPr>
          <p:cNvPr id="5" name="Footer Placeholder 4">
            <a:extLst>
              <a:ext uri="{FF2B5EF4-FFF2-40B4-BE49-F238E27FC236}">
                <a16:creationId xmlns:a16="http://schemas.microsoft.com/office/drawing/2014/main" id="{C723B5FB-627C-7C9F-3D0B-3EDAA5287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8B18F-4817-A329-AAE4-46659BB70F30}"/>
              </a:ext>
            </a:extLst>
          </p:cNvPr>
          <p:cNvSpPr>
            <a:spLocks noGrp="1"/>
          </p:cNvSpPr>
          <p:nvPr>
            <p:ph type="sldNum" sz="quarter" idx="12"/>
          </p:nvPr>
        </p:nvSpPr>
        <p:spPr/>
        <p:txBody>
          <a:bodyPr/>
          <a:lstStyle/>
          <a:p>
            <a:fld id="{F37E5238-5559-4663-ACA9-868224B78D09}" type="slidenum">
              <a:rPr lang="en-US" smtClean="0"/>
              <a:t>‹#›</a:t>
            </a:fld>
            <a:endParaRPr lang="en-US"/>
          </a:p>
        </p:txBody>
      </p:sp>
    </p:spTree>
    <p:extLst>
      <p:ext uri="{BB962C8B-B14F-4D97-AF65-F5344CB8AC3E}">
        <p14:creationId xmlns:p14="http://schemas.microsoft.com/office/powerpoint/2010/main" val="25874928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7CBD8-A409-FE0A-ED6E-E38331BD8A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E0641C-2741-2FB3-8095-F17D0666F0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AFE8CD-05D7-DD91-E206-CAEBC6465F2A}"/>
              </a:ext>
            </a:extLst>
          </p:cNvPr>
          <p:cNvSpPr>
            <a:spLocks noGrp="1"/>
          </p:cNvSpPr>
          <p:nvPr>
            <p:ph type="dt" sz="half" idx="10"/>
          </p:nvPr>
        </p:nvSpPr>
        <p:spPr/>
        <p:txBody>
          <a:bodyPr/>
          <a:lstStyle/>
          <a:p>
            <a:fld id="{FE46982B-AA2D-4E55-8F5E-582BDCF54893}" type="datetimeFigureOut">
              <a:rPr lang="en-US" smtClean="0"/>
              <a:t>2/14/2025</a:t>
            </a:fld>
            <a:endParaRPr lang="en-US"/>
          </a:p>
        </p:txBody>
      </p:sp>
      <p:sp>
        <p:nvSpPr>
          <p:cNvPr id="5" name="Footer Placeholder 4">
            <a:extLst>
              <a:ext uri="{FF2B5EF4-FFF2-40B4-BE49-F238E27FC236}">
                <a16:creationId xmlns:a16="http://schemas.microsoft.com/office/drawing/2014/main" id="{B23D93A0-E7D7-D1D5-D401-130CBEB70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A7B70-96EF-A435-23A3-783AE1786B86}"/>
              </a:ext>
            </a:extLst>
          </p:cNvPr>
          <p:cNvSpPr>
            <a:spLocks noGrp="1"/>
          </p:cNvSpPr>
          <p:nvPr>
            <p:ph type="sldNum" sz="quarter" idx="12"/>
          </p:nvPr>
        </p:nvSpPr>
        <p:spPr/>
        <p:txBody>
          <a:bodyPr/>
          <a:lstStyle/>
          <a:p>
            <a:fld id="{F37E5238-5559-4663-ACA9-868224B78D09}" type="slidenum">
              <a:rPr lang="en-US" smtClean="0"/>
              <a:t>‹#›</a:t>
            </a:fld>
            <a:endParaRPr lang="en-US"/>
          </a:p>
        </p:txBody>
      </p:sp>
    </p:spTree>
    <p:extLst>
      <p:ext uri="{BB962C8B-B14F-4D97-AF65-F5344CB8AC3E}">
        <p14:creationId xmlns:p14="http://schemas.microsoft.com/office/powerpoint/2010/main" val="22309484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04A4-7B3A-A678-669D-4CE0483183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B195FF-719F-4242-CA13-60C0447A0BC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83F7CB-4675-02CE-E83B-37C7D3B4D9DF}"/>
              </a:ext>
            </a:extLst>
          </p:cNvPr>
          <p:cNvSpPr>
            <a:spLocks noGrp="1"/>
          </p:cNvSpPr>
          <p:nvPr>
            <p:ph type="dt" sz="half" idx="10"/>
          </p:nvPr>
        </p:nvSpPr>
        <p:spPr/>
        <p:txBody>
          <a:bodyPr/>
          <a:lstStyle/>
          <a:p>
            <a:fld id="{FE46982B-AA2D-4E55-8F5E-582BDCF54893}" type="datetimeFigureOut">
              <a:rPr lang="en-US" smtClean="0"/>
              <a:t>2/14/2025</a:t>
            </a:fld>
            <a:endParaRPr lang="en-US"/>
          </a:p>
        </p:txBody>
      </p:sp>
      <p:sp>
        <p:nvSpPr>
          <p:cNvPr id="5" name="Footer Placeholder 4">
            <a:extLst>
              <a:ext uri="{FF2B5EF4-FFF2-40B4-BE49-F238E27FC236}">
                <a16:creationId xmlns:a16="http://schemas.microsoft.com/office/drawing/2014/main" id="{96B5B8AF-A797-BA0B-ADC0-74B28BC731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489B3-252C-F917-36CB-D5B0A585AC62}"/>
              </a:ext>
            </a:extLst>
          </p:cNvPr>
          <p:cNvSpPr>
            <a:spLocks noGrp="1"/>
          </p:cNvSpPr>
          <p:nvPr>
            <p:ph type="sldNum" sz="quarter" idx="12"/>
          </p:nvPr>
        </p:nvSpPr>
        <p:spPr/>
        <p:txBody>
          <a:bodyPr/>
          <a:lstStyle/>
          <a:p>
            <a:fld id="{F37E5238-5559-4663-ACA9-868224B78D09}" type="slidenum">
              <a:rPr lang="en-US" smtClean="0"/>
              <a:t>‹#›</a:t>
            </a:fld>
            <a:endParaRPr lang="en-US"/>
          </a:p>
        </p:txBody>
      </p:sp>
    </p:spTree>
    <p:extLst>
      <p:ext uri="{BB962C8B-B14F-4D97-AF65-F5344CB8AC3E}">
        <p14:creationId xmlns:p14="http://schemas.microsoft.com/office/powerpoint/2010/main" val="672697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2D775-66F1-E1D1-13B0-0B4BCBC017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2B1299-E1F3-C389-E65B-AFD6161B4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073689-4E9A-10E0-FADF-9559550162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6EBB5-4009-1755-65FE-4D5308E3BA2D}"/>
              </a:ext>
            </a:extLst>
          </p:cNvPr>
          <p:cNvSpPr>
            <a:spLocks noGrp="1"/>
          </p:cNvSpPr>
          <p:nvPr>
            <p:ph type="dt" sz="half" idx="10"/>
          </p:nvPr>
        </p:nvSpPr>
        <p:spPr/>
        <p:txBody>
          <a:bodyPr/>
          <a:lstStyle/>
          <a:p>
            <a:fld id="{FE46982B-AA2D-4E55-8F5E-582BDCF54893}" type="datetimeFigureOut">
              <a:rPr lang="en-US" smtClean="0"/>
              <a:t>2/14/2025</a:t>
            </a:fld>
            <a:endParaRPr lang="en-US"/>
          </a:p>
        </p:txBody>
      </p:sp>
      <p:sp>
        <p:nvSpPr>
          <p:cNvPr id="6" name="Footer Placeholder 5">
            <a:extLst>
              <a:ext uri="{FF2B5EF4-FFF2-40B4-BE49-F238E27FC236}">
                <a16:creationId xmlns:a16="http://schemas.microsoft.com/office/drawing/2014/main" id="{D3793A6D-C2F1-3ACC-F544-1B6DEDBA3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BFB255-5DC6-356C-A361-44632EAA8F70}"/>
              </a:ext>
            </a:extLst>
          </p:cNvPr>
          <p:cNvSpPr>
            <a:spLocks noGrp="1"/>
          </p:cNvSpPr>
          <p:nvPr>
            <p:ph type="sldNum" sz="quarter" idx="12"/>
          </p:nvPr>
        </p:nvSpPr>
        <p:spPr/>
        <p:txBody>
          <a:bodyPr/>
          <a:lstStyle/>
          <a:p>
            <a:fld id="{F37E5238-5559-4663-ACA9-868224B78D09}" type="slidenum">
              <a:rPr lang="en-US" smtClean="0"/>
              <a:t>‹#›</a:t>
            </a:fld>
            <a:endParaRPr lang="en-US"/>
          </a:p>
        </p:txBody>
      </p:sp>
    </p:spTree>
    <p:extLst>
      <p:ext uri="{BB962C8B-B14F-4D97-AF65-F5344CB8AC3E}">
        <p14:creationId xmlns:p14="http://schemas.microsoft.com/office/powerpoint/2010/main" val="2752761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8C2FC-04F5-98EB-DCCF-43457852BA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F172E-36AE-5EE8-E4CD-2AEA005C75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5A02AE-AA4D-8A37-7A59-6069AFCD2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9DC850-128C-634C-0BB1-9305F1A2FE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BD7AF3-EBDF-33A2-6FF3-AE57BA702A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1D6B44-B231-4F07-8687-BBADFE1F9641}"/>
              </a:ext>
            </a:extLst>
          </p:cNvPr>
          <p:cNvSpPr>
            <a:spLocks noGrp="1"/>
          </p:cNvSpPr>
          <p:nvPr>
            <p:ph type="dt" sz="half" idx="10"/>
          </p:nvPr>
        </p:nvSpPr>
        <p:spPr/>
        <p:txBody>
          <a:bodyPr/>
          <a:lstStyle/>
          <a:p>
            <a:fld id="{FE46982B-AA2D-4E55-8F5E-582BDCF54893}" type="datetimeFigureOut">
              <a:rPr lang="en-US" smtClean="0"/>
              <a:t>2/14/2025</a:t>
            </a:fld>
            <a:endParaRPr lang="en-US"/>
          </a:p>
        </p:txBody>
      </p:sp>
      <p:sp>
        <p:nvSpPr>
          <p:cNvPr id="8" name="Footer Placeholder 7">
            <a:extLst>
              <a:ext uri="{FF2B5EF4-FFF2-40B4-BE49-F238E27FC236}">
                <a16:creationId xmlns:a16="http://schemas.microsoft.com/office/drawing/2014/main" id="{FDE5C7E7-4DAF-877E-C109-2D1928C1C08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06CFA4-836E-08D1-4274-D449A427F37E}"/>
              </a:ext>
            </a:extLst>
          </p:cNvPr>
          <p:cNvSpPr>
            <a:spLocks noGrp="1"/>
          </p:cNvSpPr>
          <p:nvPr>
            <p:ph type="sldNum" sz="quarter" idx="12"/>
          </p:nvPr>
        </p:nvSpPr>
        <p:spPr/>
        <p:txBody>
          <a:bodyPr/>
          <a:lstStyle/>
          <a:p>
            <a:fld id="{F37E5238-5559-4663-ACA9-868224B78D09}" type="slidenum">
              <a:rPr lang="en-US" smtClean="0"/>
              <a:t>‹#›</a:t>
            </a:fld>
            <a:endParaRPr lang="en-US"/>
          </a:p>
        </p:txBody>
      </p:sp>
    </p:spTree>
    <p:extLst>
      <p:ext uri="{BB962C8B-B14F-4D97-AF65-F5344CB8AC3E}">
        <p14:creationId xmlns:p14="http://schemas.microsoft.com/office/powerpoint/2010/main" val="1109911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4005-14BB-715E-FA3B-856970A9E6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977724-351E-7BFF-A7EB-C6D30CCC687B}"/>
              </a:ext>
            </a:extLst>
          </p:cNvPr>
          <p:cNvSpPr>
            <a:spLocks noGrp="1"/>
          </p:cNvSpPr>
          <p:nvPr>
            <p:ph type="dt" sz="half" idx="10"/>
          </p:nvPr>
        </p:nvSpPr>
        <p:spPr/>
        <p:txBody>
          <a:bodyPr/>
          <a:lstStyle/>
          <a:p>
            <a:fld id="{FE46982B-AA2D-4E55-8F5E-582BDCF54893}" type="datetimeFigureOut">
              <a:rPr lang="en-US" smtClean="0"/>
              <a:t>2/14/2025</a:t>
            </a:fld>
            <a:endParaRPr lang="en-US"/>
          </a:p>
        </p:txBody>
      </p:sp>
      <p:sp>
        <p:nvSpPr>
          <p:cNvPr id="4" name="Footer Placeholder 3">
            <a:extLst>
              <a:ext uri="{FF2B5EF4-FFF2-40B4-BE49-F238E27FC236}">
                <a16:creationId xmlns:a16="http://schemas.microsoft.com/office/drawing/2014/main" id="{7F5F65DD-30AD-CDDE-E0EC-95D0FD89D3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C70CBE-3AB8-D0F7-7F58-E4B5DD2B2E13}"/>
              </a:ext>
            </a:extLst>
          </p:cNvPr>
          <p:cNvSpPr>
            <a:spLocks noGrp="1"/>
          </p:cNvSpPr>
          <p:nvPr>
            <p:ph type="sldNum" sz="quarter" idx="12"/>
          </p:nvPr>
        </p:nvSpPr>
        <p:spPr/>
        <p:txBody>
          <a:bodyPr/>
          <a:lstStyle/>
          <a:p>
            <a:fld id="{F37E5238-5559-4663-ACA9-868224B78D09}" type="slidenum">
              <a:rPr lang="en-US" smtClean="0"/>
              <a:t>‹#›</a:t>
            </a:fld>
            <a:endParaRPr lang="en-US"/>
          </a:p>
        </p:txBody>
      </p:sp>
    </p:spTree>
    <p:extLst>
      <p:ext uri="{BB962C8B-B14F-4D97-AF65-F5344CB8AC3E}">
        <p14:creationId xmlns:p14="http://schemas.microsoft.com/office/powerpoint/2010/main" val="3412156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3B9496-1BC0-9C48-A813-34C9F06A25E3}" type="datetimeFigureOut">
              <a:rPr lang="en-US" smtClean="0"/>
              <a:t>2/14/2025</a:t>
            </a:fld>
            <a:endParaRPr 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C0A2B28-02A9-D94A-B5FD-1360F748189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B2CA1EE-3676-46BB-A006-C3EE7D7A1817}"/>
              </a:ext>
            </a:extLst>
          </p:cNvPr>
          <p:cNvPicPr>
            <a:picLocks noChangeAspect="1"/>
          </p:cNvPicPr>
          <p:nvPr userDrawn="1"/>
        </p:nvPicPr>
        <p:blipFill>
          <a:blip r:embed="rId2"/>
          <a:stretch>
            <a:fillRect/>
          </a:stretch>
        </p:blipFill>
        <p:spPr>
          <a:xfrm>
            <a:off x="10779114" y="4992988"/>
            <a:ext cx="1262321" cy="1239370"/>
          </a:xfrm>
          <a:prstGeom prst="rect">
            <a:avLst/>
          </a:prstGeom>
        </p:spPr>
      </p:pic>
    </p:spTree>
    <p:extLst>
      <p:ext uri="{BB962C8B-B14F-4D97-AF65-F5344CB8AC3E}">
        <p14:creationId xmlns:p14="http://schemas.microsoft.com/office/powerpoint/2010/main" val="14743955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DBE8B7-E1A3-9233-F1FC-69A28F2B6D3B}"/>
              </a:ext>
            </a:extLst>
          </p:cNvPr>
          <p:cNvSpPr>
            <a:spLocks noGrp="1"/>
          </p:cNvSpPr>
          <p:nvPr>
            <p:ph type="dt" sz="half" idx="10"/>
          </p:nvPr>
        </p:nvSpPr>
        <p:spPr/>
        <p:txBody>
          <a:bodyPr/>
          <a:lstStyle/>
          <a:p>
            <a:fld id="{FE46982B-AA2D-4E55-8F5E-582BDCF54893}" type="datetimeFigureOut">
              <a:rPr lang="en-US" smtClean="0"/>
              <a:t>2/14/2025</a:t>
            </a:fld>
            <a:endParaRPr lang="en-US"/>
          </a:p>
        </p:txBody>
      </p:sp>
      <p:sp>
        <p:nvSpPr>
          <p:cNvPr id="3" name="Footer Placeholder 2">
            <a:extLst>
              <a:ext uri="{FF2B5EF4-FFF2-40B4-BE49-F238E27FC236}">
                <a16:creationId xmlns:a16="http://schemas.microsoft.com/office/drawing/2014/main" id="{7C06916E-A372-3C83-828B-EB0DCDBC98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23D92-F6E7-4E7E-9736-7573174E7594}"/>
              </a:ext>
            </a:extLst>
          </p:cNvPr>
          <p:cNvSpPr>
            <a:spLocks noGrp="1"/>
          </p:cNvSpPr>
          <p:nvPr>
            <p:ph type="sldNum" sz="quarter" idx="12"/>
          </p:nvPr>
        </p:nvSpPr>
        <p:spPr/>
        <p:txBody>
          <a:bodyPr/>
          <a:lstStyle/>
          <a:p>
            <a:fld id="{F37E5238-5559-4663-ACA9-868224B78D09}" type="slidenum">
              <a:rPr lang="en-US" smtClean="0"/>
              <a:t>‹#›</a:t>
            </a:fld>
            <a:endParaRPr lang="en-US"/>
          </a:p>
        </p:txBody>
      </p:sp>
    </p:spTree>
    <p:extLst>
      <p:ext uri="{BB962C8B-B14F-4D97-AF65-F5344CB8AC3E}">
        <p14:creationId xmlns:p14="http://schemas.microsoft.com/office/powerpoint/2010/main" val="34962788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EAB5-D833-78C7-38B9-3105D82DCB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1215EA-EE0D-5721-062E-CB48D42DD8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16FE46-AABB-0178-11F2-857F9C66F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C46B0E-3F5B-3FF2-0D9D-F3F192DB5391}"/>
              </a:ext>
            </a:extLst>
          </p:cNvPr>
          <p:cNvSpPr>
            <a:spLocks noGrp="1"/>
          </p:cNvSpPr>
          <p:nvPr>
            <p:ph type="dt" sz="half" idx="10"/>
          </p:nvPr>
        </p:nvSpPr>
        <p:spPr/>
        <p:txBody>
          <a:bodyPr/>
          <a:lstStyle/>
          <a:p>
            <a:fld id="{FE46982B-AA2D-4E55-8F5E-582BDCF54893}" type="datetimeFigureOut">
              <a:rPr lang="en-US" smtClean="0"/>
              <a:t>2/14/2025</a:t>
            </a:fld>
            <a:endParaRPr lang="en-US"/>
          </a:p>
        </p:txBody>
      </p:sp>
      <p:sp>
        <p:nvSpPr>
          <p:cNvPr id="6" name="Footer Placeholder 5">
            <a:extLst>
              <a:ext uri="{FF2B5EF4-FFF2-40B4-BE49-F238E27FC236}">
                <a16:creationId xmlns:a16="http://schemas.microsoft.com/office/drawing/2014/main" id="{24087E85-FE4B-7F84-661C-7E552A80DF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D9B6B-1604-3A76-4185-C5CD167424B9}"/>
              </a:ext>
            </a:extLst>
          </p:cNvPr>
          <p:cNvSpPr>
            <a:spLocks noGrp="1"/>
          </p:cNvSpPr>
          <p:nvPr>
            <p:ph type="sldNum" sz="quarter" idx="12"/>
          </p:nvPr>
        </p:nvSpPr>
        <p:spPr/>
        <p:txBody>
          <a:bodyPr/>
          <a:lstStyle/>
          <a:p>
            <a:fld id="{F37E5238-5559-4663-ACA9-868224B78D09}" type="slidenum">
              <a:rPr lang="en-US" smtClean="0"/>
              <a:t>‹#›</a:t>
            </a:fld>
            <a:endParaRPr lang="en-US"/>
          </a:p>
        </p:txBody>
      </p:sp>
    </p:spTree>
    <p:extLst>
      <p:ext uri="{BB962C8B-B14F-4D97-AF65-F5344CB8AC3E}">
        <p14:creationId xmlns:p14="http://schemas.microsoft.com/office/powerpoint/2010/main" val="2897130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7C20-1F66-325A-405A-B3412AEA72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F9EFAD-4BE2-1530-9FC3-9F503A83A3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FD3714-FF36-6710-27FD-696646DBC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3FEF7B-5FCD-BC66-B1CB-124CDDE8097B}"/>
              </a:ext>
            </a:extLst>
          </p:cNvPr>
          <p:cNvSpPr>
            <a:spLocks noGrp="1"/>
          </p:cNvSpPr>
          <p:nvPr>
            <p:ph type="dt" sz="half" idx="10"/>
          </p:nvPr>
        </p:nvSpPr>
        <p:spPr/>
        <p:txBody>
          <a:bodyPr/>
          <a:lstStyle/>
          <a:p>
            <a:fld id="{FE46982B-AA2D-4E55-8F5E-582BDCF54893}" type="datetimeFigureOut">
              <a:rPr lang="en-US" smtClean="0"/>
              <a:t>2/14/2025</a:t>
            </a:fld>
            <a:endParaRPr lang="en-US"/>
          </a:p>
        </p:txBody>
      </p:sp>
      <p:sp>
        <p:nvSpPr>
          <p:cNvPr id="6" name="Footer Placeholder 5">
            <a:extLst>
              <a:ext uri="{FF2B5EF4-FFF2-40B4-BE49-F238E27FC236}">
                <a16:creationId xmlns:a16="http://schemas.microsoft.com/office/drawing/2014/main" id="{D2333ABD-4F2C-88EB-99DE-F1A7F7BA6D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326B2A-7BED-A577-3A7B-774F82C5F22C}"/>
              </a:ext>
            </a:extLst>
          </p:cNvPr>
          <p:cNvSpPr>
            <a:spLocks noGrp="1"/>
          </p:cNvSpPr>
          <p:nvPr>
            <p:ph type="sldNum" sz="quarter" idx="12"/>
          </p:nvPr>
        </p:nvSpPr>
        <p:spPr/>
        <p:txBody>
          <a:bodyPr/>
          <a:lstStyle/>
          <a:p>
            <a:fld id="{F37E5238-5559-4663-ACA9-868224B78D09}" type="slidenum">
              <a:rPr lang="en-US" smtClean="0"/>
              <a:t>‹#›</a:t>
            </a:fld>
            <a:endParaRPr lang="en-US"/>
          </a:p>
        </p:txBody>
      </p:sp>
    </p:spTree>
    <p:extLst>
      <p:ext uri="{BB962C8B-B14F-4D97-AF65-F5344CB8AC3E}">
        <p14:creationId xmlns:p14="http://schemas.microsoft.com/office/powerpoint/2010/main" val="4071070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F62EA-6260-688E-7477-514C6DF3E2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EB72FD-07E7-4D84-3CFB-020482E2F1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96CF90-40C9-09E8-D39C-A3D690937E0B}"/>
              </a:ext>
            </a:extLst>
          </p:cNvPr>
          <p:cNvSpPr>
            <a:spLocks noGrp="1"/>
          </p:cNvSpPr>
          <p:nvPr>
            <p:ph type="dt" sz="half" idx="10"/>
          </p:nvPr>
        </p:nvSpPr>
        <p:spPr/>
        <p:txBody>
          <a:bodyPr/>
          <a:lstStyle/>
          <a:p>
            <a:fld id="{FE46982B-AA2D-4E55-8F5E-582BDCF54893}" type="datetimeFigureOut">
              <a:rPr lang="en-US" smtClean="0"/>
              <a:t>2/14/2025</a:t>
            </a:fld>
            <a:endParaRPr lang="en-US"/>
          </a:p>
        </p:txBody>
      </p:sp>
      <p:sp>
        <p:nvSpPr>
          <p:cNvPr id="5" name="Footer Placeholder 4">
            <a:extLst>
              <a:ext uri="{FF2B5EF4-FFF2-40B4-BE49-F238E27FC236}">
                <a16:creationId xmlns:a16="http://schemas.microsoft.com/office/drawing/2014/main" id="{04C0470B-3267-3534-ACBE-A0D5F66EB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8A8B7-5558-82E8-C370-E6BC854DD44E}"/>
              </a:ext>
            </a:extLst>
          </p:cNvPr>
          <p:cNvSpPr>
            <a:spLocks noGrp="1"/>
          </p:cNvSpPr>
          <p:nvPr>
            <p:ph type="sldNum" sz="quarter" idx="12"/>
          </p:nvPr>
        </p:nvSpPr>
        <p:spPr/>
        <p:txBody>
          <a:bodyPr/>
          <a:lstStyle/>
          <a:p>
            <a:fld id="{F37E5238-5559-4663-ACA9-868224B78D09}" type="slidenum">
              <a:rPr lang="en-US" smtClean="0"/>
              <a:t>‹#›</a:t>
            </a:fld>
            <a:endParaRPr lang="en-US"/>
          </a:p>
        </p:txBody>
      </p:sp>
    </p:spTree>
    <p:extLst>
      <p:ext uri="{BB962C8B-B14F-4D97-AF65-F5344CB8AC3E}">
        <p14:creationId xmlns:p14="http://schemas.microsoft.com/office/powerpoint/2010/main" val="4133609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917C79-9E84-3C25-84C8-CA223DF017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F15CF4-677F-33C6-1067-207706EC86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448FB-5EEB-46FC-6C0C-897627806C25}"/>
              </a:ext>
            </a:extLst>
          </p:cNvPr>
          <p:cNvSpPr>
            <a:spLocks noGrp="1"/>
          </p:cNvSpPr>
          <p:nvPr>
            <p:ph type="dt" sz="half" idx="10"/>
          </p:nvPr>
        </p:nvSpPr>
        <p:spPr/>
        <p:txBody>
          <a:bodyPr/>
          <a:lstStyle/>
          <a:p>
            <a:fld id="{FE46982B-AA2D-4E55-8F5E-582BDCF54893}" type="datetimeFigureOut">
              <a:rPr lang="en-US" smtClean="0"/>
              <a:t>2/14/2025</a:t>
            </a:fld>
            <a:endParaRPr lang="en-US"/>
          </a:p>
        </p:txBody>
      </p:sp>
      <p:sp>
        <p:nvSpPr>
          <p:cNvPr id="5" name="Footer Placeholder 4">
            <a:extLst>
              <a:ext uri="{FF2B5EF4-FFF2-40B4-BE49-F238E27FC236}">
                <a16:creationId xmlns:a16="http://schemas.microsoft.com/office/drawing/2014/main" id="{D6AA88EF-4FE0-5AB8-4FEE-9F9075D23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C5A682-B4A9-3C05-9943-9F7D38A382F1}"/>
              </a:ext>
            </a:extLst>
          </p:cNvPr>
          <p:cNvSpPr>
            <a:spLocks noGrp="1"/>
          </p:cNvSpPr>
          <p:nvPr>
            <p:ph type="sldNum" sz="quarter" idx="12"/>
          </p:nvPr>
        </p:nvSpPr>
        <p:spPr/>
        <p:txBody>
          <a:bodyPr/>
          <a:lstStyle/>
          <a:p>
            <a:fld id="{F37E5238-5559-4663-ACA9-868224B78D09}" type="slidenum">
              <a:rPr lang="en-US" smtClean="0"/>
              <a:t>‹#›</a:t>
            </a:fld>
            <a:endParaRPr lang="en-US"/>
          </a:p>
        </p:txBody>
      </p:sp>
    </p:spTree>
    <p:extLst>
      <p:ext uri="{BB962C8B-B14F-4D97-AF65-F5344CB8AC3E}">
        <p14:creationId xmlns:p14="http://schemas.microsoft.com/office/powerpoint/2010/main" val="228287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 Large Shield">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Picture Placeholder 6">
            <a:extLst>
              <a:ext uri="{FF2B5EF4-FFF2-40B4-BE49-F238E27FC236}">
                <a16:creationId xmlns:a16="http://schemas.microsoft.com/office/drawing/2014/main" id="{0F679569-16F9-75AB-84F5-49646B6F0772}"/>
              </a:ext>
            </a:extLst>
          </p:cNvPr>
          <p:cNvSpPr>
            <a:spLocks noGrp="1"/>
          </p:cNvSpPr>
          <p:nvPr>
            <p:ph type="pic" sz="quarter" idx="10" hasCustomPrompt="1"/>
          </p:nvPr>
        </p:nvSpPr>
        <p:spPr>
          <a:xfrm>
            <a:off x="1" y="608867"/>
            <a:ext cx="7291754" cy="4455502"/>
          </a:xfrm>
          <a:solidFill>
            <a:schemeClr val="bg1"/>
          </a:solidFill>
        </p:spPr>
        <p:txBody>
          <a:bodyPr tIns="914400"/>
          <a:lstStyle>
            <a:lvl1pPr marL="0" indent="0" algn="ctr">
              <a:buNone/>
              <a:defRPr>
                <a:solidFill>
                  <a:schemeClr val="tx1"/>
                </a:solidFill>
              </a:defRPr>
            </a:lvl1pPr>
          </a:lstStyle>
          <a:p>
            <a:r>
              <a:rPr lang="en-US" dirty="0"/>
              <a:t>Click the icon </a:t>
            </a:r>
            <a:br>
              <a:rPr lang="en-US" dirty="0"/>
            </a:br>
            <a:r>
              <a:rPr lang="en-US" dirty="0"/>
              <a:t>to insert a photo</a:t>
            </a:r>
          </a:p>
        </p:txBody>
      </p:sp>
      <p:pic>
        <p:nvPicPr>
          <p:cNvPr id="3" name="Picture 2" descr="A black and white logo&#10;&#10;Description automatically generated">
            <a:extLst>
              <a:ext uri="{FF2B5EF4-FFF2-40B4-BE49-F238E27FC236}">
                <a16:creationId xmlns:a16="http://schemas.microsoft.com/office/drawing/2014/main" id="{D8C2AE61-3861-E970-4CC6-B7B1F2BFB133}"/>
              </a:ext>
            </a:extLst>
          </p:cNvPr>
          <p:cNvPicPr>
            <a:picLocks noChangeAspect="1"/>
          </p:cNvPicPr>
          <p:nvPr userDrawn="1"/>
        </p:nvPicPr>
        <p:blipFill rotWithShape="1">
          <a:blip r:embed="rId2"/>
          <a:srcRect r="28967"/>
          <a:stretch/>
        </p:blipFill>
        <p:spPr>
          <a:xfrm>
            <a:off x="8428891" y="413673"/>
            <a:ext cx="3763109" cy="6050852"/>
          </a:xfrm>
          <a:prstGeom prst="rect">
            <a:avLst/>
          </a:prstGeom>
        </p:spPr>
      </p:pic>
      <p:sp>
        <p:nvSpPr>
          <p:cNvPr id="2" name="Title 1">
            <a:extLst>
              <a:ext uri="{FF2B5EF4-FFF2-40B4-BE49-F238E27FC236}">
                <a16:creationId xmlns:a16="http://schemas.microsoft.com/office/drawing/2014/main" id="{D7224258-A6EE-0DE7-BFFF-04F6FEEA47AB}"/>
              </a:ext>
            </a:extLst>
          </p:cNvPr>
          <p:cNvSpPr>
            <a:spLocks noGrp="1"/>
          </p:cNvSpPr>
          <p:nvPr>
            <p:ph type="ctrTitle"/>
          </p:nvPr>
        </p:nvSpPr>
        <p:spPr>
          <a:xfrm>
            <a:off x="889194" y="5247442"/>
            <a:ext cx="6650503" cy="1217083"/>
          </a:xfrm>
        </p:spPr>
        <p:txBody>
          <a:bodyPr lIns="0" tIns="0" rIns="0" bIns="0"/>
          <a:lstStyle>
            <a:lvl1pPr algn="l">
              <a:defRPr sz="3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9740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White + Red">
    <p:spTree>
      <p:nvGrpSpPr>
        <p:cNvPr id="1" name=""/>
        <p:cNvGrpSpPr/>
        <p:nvPr/>
      </p:nvGrpSpPr>
      <p:grpSpPr>
        <a:xfrm>
          <a:off x="0" y="0"/>
          <a:ext cx="0" cy="0"/>
          <a:chOff x="0" y="0"/>
          <a:chExt cx="0" cy="0"/>
        </a:xfrm>
      </p:grpSpPr>
      <p:sp>
        <p:nvSpPr>
          <p:cNvPr id="2" name="Title 1"/>
          <p:cNvSpPr>
            <a:spLocks noGrp="1"/>
          </p:cNvSpPr>
          <p:nvPr>
            <p:ph type="ctrTitle"/>
          </p:nvPr>
        </p:nvSpPr>
        <p:spPr>
          <a:xfrm>
            <a:off x="734312" y="2778686"/>
            <a:ext cx="6482566" cy="1217083"/>
          </a:xfrm>
        </p:spPr>
        <p:txBody>
          <a:bodyPr lIns="0" tIns="0" rIns="0" bIns="0"/>
          <a:lstStyle>
            <a:lvl1pPr algn="l">
              <a:defRPr sz="380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734312" y="4356172"/>
            <a:ext cx="6482566" cy="480836"/>
          </a:xfrm>
        </p:spPr>
        <p:txBody>
          <a:bodyPr lIns="0" tIns="0" rIns="0" bIns="0"/>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5" descr="A white letter on a black background&#10;&#10;Description automatically generated">
            <a:extLst>
              <a:ext uri="{FF2B5EF4-FFF2-40B4-BE49-F238E27FC236}">
                <a16:creationId xmlns:a16="http://schemas.microsoft.com/office/drawing/2014/main" id="{CFAEF535-4812-6A5A-2E6A-6BAA02077A9C}"/>
              </a:ext>
            </a:extLst>
          </p:cNvPr>
          <p:cNvPicPr>
            <a:picLocks noChangeAspect="1"/>
          </p:cNvPicPr>
          <p:nvPr userDrawn="1"/>
        </p:nvPicPr>
        <p:blipFill>
          <a:blip r:embed="rId2"/>
          <a:stretch>
            <a:fillRect/>
          </a:stretch>
        </p:blipFill>
        <p:spPr>
          <a:xfrm>
            <a:off x="738068" y="5438509"/>
            <a:ext cx="4232517" cy="577572"/>
          </a:xfrm>
          <a:prstGeom prst="rect">
            <a:avLst/>
          </a:prstGeom>
        </p:spPr>
      </p:pic>
      <p:sp>
        <p:nvSpPr>
          <p:cNvPr id="5" name="Rectangle 4">
            <a:extLst>
              <a:ext uri="{FF2B5EF4-FFF2-40B4-BE49-F238E27FC236}">
                <a16:creationId xmlns:a16="http://schemas.microsoft.com/office/drawing/2014/main" id="{35B05182-8801-AB39-05BA-A9570CA431A0}"/>
              </a:ext>
            </a:extLst>
          </p:cNvPr>
          <p:cNvSpPr/>
          <p:nvPr userDrawn="1"/>
        </p:nvSpPr>
        <p:spPr>
          <a:xfrm>
            <a:off x="7315200" y="0"/>
            <a:ext cx="4876800"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6858000">
                <a:moveTo>
                  <a:pt x="0" y="0"/>
                </a:moveTo>
                <a:lnTo>
                  <a:pt x="4876800" y="0"/>
                </a:lnTo>
                <a:lnTo>
                  <a:pt x="4876800" y="6858000"/>
                </a:lnTo>
                <a:lnTo>
                  <a:pt x="0" y="6858000"/>
                </a:lnTo>
                <a:cubicBezTo>
                  <a:pt x="246543" y="4869293"/>
                  <a:pt x="243164" y="210755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a:extLst>
              <a:ext uri="{FF2B5EF4-FFF2-40B4-BE49-F238E27FC236}">
                <a16:creationId xmlns:a16="http://schemas.microsoft.com/office/drawing/2014/main" id="{EDA35DE8-69A7-6312-D5E8-614298BEB92E}"/>
              </a:ext>
            </a:extLst>
          </p:cNvPr>
          <p:cNvPicPr>
            <a:picLocks noChangeAspect="1"/>
          </p:cNvPicPr>
          <p:nvPr userDrawn="1"/>
        </p:nvPicPr>
        <p:blipFill>
          <a:blip r:embed="rId3"/>
          <a:stretch>
            <a:fillRect/>
          </a:stretch>
        </p:blipFill>
        <p:spPr>
          <a:xfrm>
            <a:off x="9939528" y="709934"/>
            <a:ext cx="1473736" cy="1677649"/>
          </a:xfrm>
          <a:prstGeom prst="rect">
            <a:avLst/>
          </a:prstGeom>
          <a:noFill/>
        </p:spPr>
      </p:pic>
      <p:sp>
        <p:nvSpPr>
          <p:cNvPr id="7" name="TextBox 6">
            <a:extLst>
              <a:ext uri="{FF2B5EF4-FFF2-40B4-BE49-F238E27FC236}">
                <a16:creationId xmlns:a16="http://schemas.microsoft.com/office/drawing/2014/main" id="{03F42646-344E-AE1B-6B83-A6D57ED16837}"/>
              </a:ext>
            </a:extLst>
          </p:cNvPr>
          <p:cNvSpPr txBox="1"/>
          <p:nvPr userDrawn="1"/>
        </p:nvSpPr>
        <p:spPr>
          <a:xfrm>
            <a:off x="11620175" y="6508750"/>
            <a:ext cx="571826" cy="276999"/>
          </a:xfrm>
          <a:prstGeom prst="rect">
            <a:avLst/>
          </a:prstGeom>
          <a:noFill/>
        </p:spPr>
        <p:txBody>
          <a:bodyPr wrap="square" rtlCol="0">
            <a:spAutoFit/>
          </a:bodyPr>
          <a:lstStyle/>
          <a:p>
            <a:pPr algn="ctr"/>
            <a:fld id="{10F103F9-FBFB-4741-B3A3-3F2FAF542BF5}" type="slidenum">
              <a:rPr lang="en-US" sz="1200" smtClean="0">
                <a:solidFill>
                  <a:schemeClr val="bg1"/>
                </a:solidFill>
              </a:rPr>
              <a:pPr algn="ctr"/>
              <a:t>‹#›</a:t>
            </a:fld>
            <a:endParaRPr lang="en-US" sz="1200" dirty="0">
              <a:solidFill>
                <a:schemeClr val="bg1"/>
              </a:solidFill>
            </a:endParaRPr>
          </a:p>
        </p:txBody>
      </p:sp>
    </p:spTree>
    <p:extLst>
      <p:ext uri="{BB962C8B-B14F-4D97-AF65-F5344CB8AC3E}">
        <p14:creationId xmlns:p14="http://schemas.microsoft.com/office/powerpoint/2010/main" val="235974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 R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9823857-01C7-227F-5812-EFC41541971E}"/>
              </a:ext>
            </a:extLst>
          </p:cNvPr>
          <p:cNvSpPr>
            <a:spLocks noGrp="1"/>
          </p:cNvSpPr>
          <p:nvPr>
            <p:ph type="pic" sz="quarter" idx="10" hasCustomPrompt="1"/>
          </p:nvPr>
        </p:nvSpPr>
        <p:spPr>
          <a:xfrm>
            <a:off x="0" y="0"/>
            <a:ext cx="7498842" cy="6858000"/>
          </a:xfrm>
          <a:custGeom>
            <a:avLst/>
            <a:gdLst>
              <a:gd name="connsiteX0" fmla="*/ 0 w 7498842"/>
              <a:gd name="connsiteY0" fmla="*/ 0 h 6858000"/>
              <a:gd name="connsiteX1" fmla="*/ 7315200 w 7498842"/>
              <a:gd name="connsiteY1" fmla="*/ 0 h 6858000"/>
              <a:gd name="connsiteX2" fmla="*/ 7315200 w 7498842"/>
              <a:gd name="connsiteY2" fmla="*/ 6858000 h 6858000"/>
              <a:gd name="connsiteX3" fmla="*/ 0 w 7498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98842" h="6858000">
                <a:moveTo>
                  <a:pt x="0" y="0"/>
                </a:moveTo>
                <a:lnTo>
                  <a:pt x="7315200" y="0"/>
                </a:lnTo>
                <a:cubicBezTo>
                  <a:pt x="7558364" y="2107550"/>
                  <a:pt x="7561743" y="4869293"/>
                  <a:pt x="7315200" y="6858000"/>
                </a:cubicBezTo>
                <a:lnTo>
                  <a:pt x="0" y="6858000"/>
                </a:lnTo>
                <a:close/>
              </a:path>
            </a:pathLst>
          </a:custGeom>
        </p:spPr>
        <p:txBody>
          <a:bodyPr wrap="square" tIns="2011680">
            <a:noAutofit/>
          </a:bodyPr>
          <a:lstStyle>
            <a:lvl1pPr marL="0" indent="0" algn="ctr">
              <a:buNone/>
              <a:defRPr/>
            </a:lvl1pPr>
          </a:lstStyle>
          <a:p>
            <a:r>
              <a:rPr lang="en-US" dirty="0"/>
              <a:t>Click the icon</a:t>
            </a:r>
            <a:br>
              <a:rPr lang="en-US" dirty="0"/>
            </a:br>
            <a:r>
              <a:rPr lang="en-US" dirty="0"/>
              <a:t>to insert a photo</a:t>
            </a:r>
          </a:p>
        </p:txBody>
      </p:sp>
      <p:sp>
        <p:nvSpPr>
          <p:cNvPr id="10" name="Rectangle 4">
            <a:extLst>
              <a:ext uri="{FF2B5EF4-FFF2-40B4-BE49-F238E27FC236}">
                <a16:creationId xmlns:a16="http://schemas.microsoft.com/office/drawing/2014/main" id="{6DBFCBC7-E6CC-1BE8-34CF-BC704D60514A}"/>
              </a:ext>
            </a:extLst>
          </p:cNvPr>
          <p:cNvSpPr/>
          <p:nvPr userDrawn="1"/>
        </p:nvSpPr>
        <p:spPr>
          <a:xfrm>
            <a:off x="7315200" y="0"/>
            <a:ext cx="4876800"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6858000">
                <a:moveTo>
                  <a:pt x="0" y="0"/>
                </a:moveTo>
                <a:lnTo>
                  <a:pt x="4876800" y="0"/>
                </a:lnTo>
                <a:lnTo>
                  <a:pt x="4876800" y="6858000"/>
                </a:lnTo>
                <a:lnTo>
                  <a:pt x="0" y="6858000"/>
                </a:lnTo>
                <a:cubicBezTo>
                  <a:pt x="246543" y="4869293"/>
                  <a:pt x="243164" y="2107550"/>
                  <a:pt x="0" y="0"/>
                </a:cubicBez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71545" y="2792770"/>
            <a:ext cx="3338818" cy="1760941"/>
          </a:xfrm>
        </p:spPr>
        <p:txBody>
          <a:bodyPr lIns="0" tIns="0" rIns="0" bIns="0"/>
          <a:lstStyle>
            <a:lvl1pPr algn="l">
              <a:defRPr sz="3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8271543" y="4854870"/>
            <a:ext cx="3338819" cy="1465788"/>
          </a:xfrm>
        </p:spPr>
        <p:txBody>
          <a:bodyPr lIns="0" tIns="0" rIns="0" bIns="0"/>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5" descr="A white letter on a black background&#10;&#10;Description automatically generated">
            <a:extLst>
              <a:ext uri="{FF2B5EF4-FFF2-40B4-BE49-F238E27FC236}">
                <a16:creationId xmlns:a16="http://schemas.microsoft.com/office/drawing/2014/main" id="{CFAEF535-4812-6A5A-2E6A-6BAA02077A9C}"/>
              </a:ext>
            </a:extLst>
          </p:cNvPr>
          <p:cNvPicPr>
            <a:picLocks noChangeAspect="1"/>
          </p:cNvPicPr>
          <p:nvPr userDrawn="1"/>
        </p:nvPicPr>
        <p:blipFill>
          <a:blip r:embed="rId2"/>
          <a:stretch>
            <a:fillRect/>
          </a:stretch>
        </p:blipFill>
        <p:spPr>
          <a:xfrm>
            <a:off x="738068" y="5438509"/>
            <a:ext cx="4232517" cy="577572"/>
          </a:xfrm>
          <a:prstGeom prst="rect">
            <a:avLst/>
          </a:prstGeom>
        </p:spPr>
      </p:pic>
      <p:pic>
        <p:nvPicPr>
          <p:cNvPr id="4" name="Picture 3" descr="A black and white logo&#10;&#10;Description automatically generated">
            <a:extLst>
              <a:ext uri="{FF2B5EF4-FFF2-40B4-BE49-F238E27FC236}">
                <a16:creationId xmlns:a16="http://schemas.microsoft.com/office/drawing/2014/main" id="{EDA35DE8-69A7-6312-D5E8-614298BEB92E}"/>
              </a:ext>
            </a:extLst>
          </p:cNvPr>
          <p:cNvPicPr>
            <a:picLocks noChangeAspect="1"/>
          </p:cNvPicPr>
          <p:nvPr userDrawn="1"/>
        </p:nvPicPr>
        <p:blipFill>
          <a:blip r:embed="rId3"/>
          <a:stretch>
            <a:fillRect/>
          </a:stretch>
        </p:blipFill>
        <p:spPr>
          <a:xfrm>
            <a:off x="9939528" y="709934"/>
            <a:ext cx="1473736" cy="1677649"/>
          </a:xfrm>
          <a:prstGeom prst="rect">
            <a:avLst/>
          </a:prstGeom>
          <a:noFill/>
        </p:spPr>
      </p:pic>
      <p:sp>
        <p:nvSpPr>
          <p:cNvPr id="5" name="TextBox 4">
            <a:extLst>
              <a:ext uri="{FF2B5EF4-FFF2-40B4-BE49-F238E27FC236}">
                <a16:creationId xmlns:a16="http://schemas.microsoft.com/office/drawing/2014/main" id="{8F05DAAE-A336-63F6-EA2C-CF3CBFF0C85D}"/>
              </a:ext>
            </a:extLst>
          </p:cNvPr>
          <p:cNvSpPr txBox="1"/>
          <p:nvPr userDrawn="1"/>
        </p:nvSpPr>
        <p:spPr>
          <a:xfrm>
            <a:off x="11620175" y="6508750"/>
            <a:ext cx="571826" cy="276999"/>
          </a:xfrm>
          <a:prstGeom prst="rect">
            <a:avLst/>
          </a:prstGeom>
          <a:noFill/>
        </p:spPr>
        <p:txBody>
          <a:bodyPr wrap="square" rtlCol="0">
            <a:spAutoFit/>
          </a:bodyPr>
          <a:lstStyle/>
          <a:p>
            <a:pPr algn="ctr"/>
            <a:fld id="{10F103F9-FBFB-4741-B3A3-3F2FAF542BF5}" type="slidenum">
              <a:rPr lang="en-US" sz="1200" smtClean="0">
                <a:solidFill>
                  <a:schemeClr val="bg1"/>
                </a:solidFill>
              </a:rPr>
              <a:pPr algn="ctr"/>
              <a:t>‹#›</a:t>
            </a:fld>
            <a:endParaRPr lang="en-US" sz="1200" dirty="0">
              <a:solidFill>
                <a:schemeClr val="bg1"/>
              </a:solidFill>
            </a:endParaRPr>
          </a:p>
        </p:txBody>
      </p:sp>
    </p:spTree>
    <p:extLst>
      <p:ext uri="{BB962C8B-B14F-4D97-AF65-F5344CB8AC3E}">
        <p14:creationId xmlns:p14="http://schemas.microsoft.com/office/powerpoint/2010/main" val="2887192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Heading + Arc">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B55666E3-6E3E-D8FC-A328-74E347BB3A7A}"/>
              </a:ext>
            </a:extLst>
          </p:cNvPr>
          <p:cNvSpPr/>
          <p:nvPr userDrawn="1"/>
        </p:nvSpPr>
        <p:spPr>
          <a:xfrm>
            <a:off x="-1262" y="4209939"/>
            <a:ext cx="12192000" cy="2671745"/>
          </a:xfrm>
          <a:custGeom>
            <a:avLst/>
            <a:gdLst>
              <a:gd name="connsiteX0" fmla="*/ 12192000 w 12192000"/>
              <a:gd name="connsiteY0" fmla="*/ 0 h 2671745"/>
              <a:gd name="connsiteX1" fmla="*/ 12192000 w 12192000"/>
              <a:gd name="connsiteY1" fmla="*/ 585787 h 2671745"/>
              <a:gd name="connsiteX2" fmla="*/ 12192000 w 12192000"/>
              <a:gd name="connsiteY2" fmla="*/ 2085958 h 2671745"/>
              <a:gd name="connsiteX3" fmla="*/ 12192000 w 12192000"/>
              <a:gd name="connsiteY3" fmla="*/ 2671745 h 2671745"/>
              <a:gd name="connsiteX4" fmla="*/ 0 w 12192000"/>
              <a:gd name="connsiteY4" fmla="*/ 2671745 h 2671745"/>
              <a:gd name="connsiteX5" fmla="*/ 0 w 12192000"/>
              <a:gd name="connsiteY5" fmla="*/ 2085958 h 2671745"/>
              <a:gd name="connsiteX6" fmla="*/ 0 w 12192000"/>
              <a:gd name="connsiteY6" fmla="*/ 587245 h 2671745"/>
              <a:gd name="connsiteX7" fmla="*/ 0 w 12192000"/>
              <a:gd name="connsiteY7" fmla="*/ 1458 h 2671745"/>
              <a:gd name="connsiteX8" fmla="*/ 438287 w 12192000"/>
              <a:gd name="connsiteY8" fmla="*/ 91514 h 2671745"/>
              <a:gd name="connsiteX9" fmla="*/ 11442301 w 12192000"/>
              <a:gd name="connsiteY9" fmla="*/ 142990 h 267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671745">
                <a:moveTo>
                  <a:pt x="12192000" y="0"/>
                </a:moveTo>
                <a:lnTo>
                  <a:pt x="12192000" y="585787"/>
                </a:lnTo>
                <a:lnTo>
                  <a:pt x="12192000" y="2085958"/>
                </a:lnTo>
                <a:lnTo>
                  <a:pt x="12192000" y="2671745"/>
                </a:lnTo>
                <a:lnTo>
                  <a:pt x="0" y="2671745"/>
                </a:lnTo>
                <a:lnTo>
                  <a:pt x="0" y="2085958"/>
                </a:lnTo>
                <a:lnTo>
                  <a:pt x="0" y="587245"/>
                </a:lnTo>
                <a:lnTo>
                  <a:pt x="0" y="1458"/>
                </a:lnTo>
                <a:lnTo>
                  <a:pt x="438287" y="91514"/>
                </a:lnTo>
                <a:cubicBezTo>
                  <a:pt x="4704734" y="941799"/>
                  <a:pt x="7851668" y="799446"/>
                  <a:pt x="11442301" y="14299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800">
              <a:solidFill>
                <a:schemeClr val="bg2"/>
              </a:solidFill>
            </a:endParaRPr>
          </a:p>
        </p:txBody>
      </p:sp>
      <p:sp>
        <p:nvSpPr>
          <p:cNvPr id="2" name="Title 1">
            <a:extLst>
              <a:ext uri="{FF2B5EF4-FFF2-40B4-BE49-F238E27FC236}">
                <a16:creationId xmlns:a16="http://schemas.microsoft.com/office/drawing/2014/main" id="{657A1572-60B6-D549-9E95-52CA0994EE62}"/>
              </a:ext>
            </a:extLst>
          </p:cNvPr>
          <p:cNvSpPr txBox="1">
            <a:spLocks/>
          </p:cNvSpPr>
          <p:nvPr userDrawn="1"/>
        </p:nvSpPr>
        <p:spPr>
          <a:xfrm>
            <a:off x="838200" y="2648061"/>
            <a:ext cx="10515600" cy="66748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Georgia" panose="02040502050405020303" pitchFamily="18" charset="0"/>
                <a:ea typeface="Georgia" panose="02040502050405020303" pitchFamily="18" charset="0"/>
                <a:cs typeface="Times New Roman" charset="0"/>
              </a:defRPr>
            </a:lvl1pPr>
          </a:lstStyle>
          <a:p>
            <a:pPr algn="ctr"/>
            <a:endParaRPr lang="en-US" dirty="0"/>
          </a:p>
        </p:txBody>
      </p:sp>
      <p:sp>
        <p:nvSpPr>
          <p:cNvPr id="10" name="Title 1">
            <a:extLst>
              <a:ext uri="{FF2B5EF4-FFF2-40B4-BE49-F238E27FC236}">
                <a16:creationId xmlns:a16="http://schemas.microsoft.com/office/drawing/2014/main" id="{9CB16783-5851-963A-2CCA-2506FCB0466F}"/>
              </a:ext>
            </a:extLst>
          </p:cNvPr>
          <p:cNvSpPr>
            <a:spLocks noGrp="1"/>
          </p:cNvSpPr>
          <p:nvPr>
            <p:ph type="ctrTitle" hasCustomPrompt="1"/>
          </p:nvPr>
        </p:nvSpPr>
        <p:spPr>
          <a:xfrm>
            <a:off x="0" y="2796321"/>
            <a:ext cx="12192000" cy="667481"/>
          </a:xfrm>
          <a:prstGeom prst="rect">
            <a:avLst/>
          </a:prstGeom>
        </p:spPr>
        <p:txBody>
          <a:bodyPr anchor="b"/>
          <a:lstStyle>
            <a:lvl1pPr algn="ctr">
              <a:defRPr sz="4000" b="1">
                <a:solidFill>
                  <a:schemeClr val="tx2"/>
                </a:solidFill>
                <a:latin typeface="Georgia" panose="02040502050405020303" pitchFamily="18" charset="0"/>
              </a:defRPr>
            </a:lvl1pPr>
          </a:lstStyle>
          <a:p>
            <a:r>
              <a:rPr lang="en-US" dirty="0"/>
              <a:t>Click to edit Section title style</a:t>
            </a:r>
          </a:p>
        </p:txBody>
      </p:sp>
      <p:sp>
        <p:nvSpPr>
          <p:cNvPr id="11" name="Subtitle 2">
            <a:extLst>
              <a:ext uri="{FF2B5EF4-FFF2-40B4-BE49-F238E27FC236}">
                <a16:creationId xmlns:a16="http://schemas.microsoft.com/office/drawing/2014/main" id="{ACEDD667-6D50-436E-E4FC-3D2CFD5882D8}"/>
              </a:ext>
            </a:extLst>
          </p:cNvPr>
          <p:cNvSpPr>
            <a:spLocks noGrp="1"/>
          </p:cNvSpPr>
          <p:nvPr>
            <p:ph type="subTitle" idx="1" hasCustomPrompt="1"/>
          </p:nvPr>
        </p:nvSpPr>
        <p:spPr>
          <a:xfrm>
            <a:off x="7127" y="3724764"/>
            <a:ext cx="12192000" cy="336915"/>
          </a:xfrm>
          <a:prstGeom prst="rect">
            <a:avLst/>
          </a:prstGeom>
        </p:spPr>
        <p:txBody>
          <a:bodyPr>
            <a:noAutofit/>
          </a:bodyPr>
          <a:lstStyle>
            <a:lvl1pPr marL="0" indent="0" algn="ctr">
              <a:buNone/>
              <a:defRPr sz="2400">
                <a:solidFill>
                  <a:schemeClr val="tx1"/>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Section subtitle style</a:t>
            </a:r>
          </a:p>
        </p:txBody>
      </p:sp>
      <p:pic>
        <p:nvPicPr>
          <p:cNvPr id="5" name="Picture 4" descr="A black and white logo&#10;&#10;Description automatically generated">
            <a:extLst>
              <a:ext uri="{FF2B5EF4-FFF2-40B4-BE49-F238E27FC236}">
                <a16:creationId xmlns:a16="http://schemas.microsoft.com/office/drawing/2014/main" id="{A933EAA2-E186-D4F1-34B4-600EE73D0562}"/>
              </a:ext>
            </a:extLst>
          </p:cNvPr>
          <p:cNvPicPr>
            <a:picLocks noChangeAspect="1"/>
          </p:cNvPicPr>
          <p:nvPr userDrawn="1"/>
        </p:nvPicPr>
        <p:blipFill>
          <a:blip r:embed="rId2"/>
          <a:stretch>
            <a:fillRect/>
          </a:stretch>
        </p:blipFill>
        <p:spPr>
          <a:xfrm>
            <a:off x="5378134" y="671226"/>
            <a:ext cx="1463593" cy="1666103"/>
          </a:xfrm>
          <a:prstGeom prst="rect">
            <a:avLst/>
          </a:prstGeom>
        </p:spPr>
      </p:pic>
      <p:sp>
        <p:nvSpPr>
          <p:cNvPr id="3" name="TextBox 2">
            <a:extLst>
              <a:ext uri="{FF2B5EF4-FFF2-40B4-BE49-F238E27FC236}">
                <a16:creationId xmlns:a16="http://schemas.microsoft.com/office/drawing/2014/main" id="{2E82DB2D-F811-9D80-CE42-F637580D902F}"/>
              </a:ext>
            </a:extLst>
          </p:cNvPr>
          <p:cNvSpPr txBox="1"/>
          <p:nvPr userDrawn="1"/>
        </p:nvSpPr>
        <p:spPr>
          <a:xfrm>
            <a:off x="11620175" y="6508750"/>
            <a:ext cx="571826" cy="276999"/>
          </a:xfrm>
          <a:prstGeom prst="rect">
            <a:avLst/>
          </a:prstGeom>
          <a:noFill/>
        </p:spPr>
        <p:txBody>
          <a:bodyPr wrap="square" rtlCol="0">
            <a:spAutoFit/>
          </a:bodyPr>
          <a:lstStyle/>
          <a:p>
            <a:pPr algn="ctr"/>
            <a:fld id="{10F103F9-FBFB-4741-B3A3-3F2FAF542BF5}" type="slidenum">
              <a:rPr lang="en-US" sz="1200" smtClean="0">
                <a:solidFill>
                  <a:schemeClr val="bg1"/>
                </a:solidFill>
              </a:rPr>
              <a:pPr algn="ctr"/>
              <a:t>‹#›</a:t>
            </a:fld>
            <a:endParaRPr lang="en-US" sz="1200" dirty="0">
              <a:solidFill>
                <a:schemeClr val="bg1"/>
              </a:solidFill>
            </a:endParaRPr>
          </a:p>
        </p:txBody>
      </p:sp>
      <p:sp>
        <p:nvSpPr>
          <p:cNvPr id="4" name="TextBox 3">
            <a:extLst>
              <a:ext uri="{FF2B5EF4-FFF2-40B4-BE49-F238E27FC236}">
                <a16:creationId xmlns:a16="http://schemas.microsoft.com/office/drawing/2014/main" id="{61BF1498-EE59-74CA-E690-4176CFC699A3}"/>
              </a:ext>
            </a:extLst>
          </p:cNvPr>
          <p:cNvSpPr txBox="1"/>
          <p:nvPr userDrawn="1"/>
        </p:nvSpPr>
        <p:spPr>
          <a:xfrm>
            <a:off x="246184" y="6508750"/>
            <a:ext cx="8815754" cy="184666"/>
          </a:xfrm>
          <a:prstGeom prst="rect">
            <a:avLst/>
          </a:prstGeom>
          <a:noFill/>
        </p:spPr>
        <p:txBody>
          <a:bodyPr wrap="square" lIns="0" tIns="0" rIns="0" bIns="0" rtlCol="0">
            <a:spAutoFit/>
          </a:bodyPr>
          <a:lstStyle/>
          <a:p>
            <a:r>
              <a:rPr lang="en-US" sz="1200" dirty="0">
                <a:solidFill>
                  <a:schemeClr val="bg1"/>
                </a:solidFill>
              </a:rPr>
              <a:t>Program in Physical Therapy</a:t>
            </a:r>
          </a:p>
        </p:txBody>
      </p:sp>
    </p:spTree>
    <p:extLst>
      <p:ext uri="{BB962C8B-B14F-4D97-AF65-F5344CB8AC3E}">
        <p14:creationId xmlns:p14="http://schemas.microsoft.com/office/powerpoint/2010/main" val="3063751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hoto + Arc">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9C89CF58-0182-1B7A-A772-66BD06B6FFAD}"/>
              </a:ext>
            </a:extLst>
          </p:cNvPr>
          <p:cNvSpPr/>
          <p:nvPr userDrawn="1"/>
        </p:nvSpPr>
        <p:spPr>
          <a:xfrm>
            <a:off x="0" y="4209939"/>
            <a:ext cx="12198096" cy="2671745"/>
          </a:xfrm>
          <a:custGeom>
            <a:avLst/>
            <a:gdLst>
              <a:gd name="connsiteX0" fmla="*/ 12192000 w 12192000"/>
              <a:gd name="connsiteY0" fmla="*/ 0 h 2671745"/>
              <a:gd name="connsiteX1" fmla="*/ 12192000 w 12192000"/>
              <a:gd name="connsiteY1" fmla="*/ 585787 h 2671745"/>
              <a:gd name="connsiteX2" fmla="*/ 12192000 w 12192000"/>
              <a:gd name="connsiteY2" fmla="*/ 2085958 h 2671745"/>
              <a:gd name="connsiteX3" fmla="*/ 12192000 w 12192000"/>
              <a:gd name="connsiteY3" fmla="*/ 2671745 h 2671745"/>
              <a:gd name="connsiteX4" fmla="*/ 0 w 12192000"/>
              <a:gd name="connsiteY4" fmla="*/ 2671745 h 2671745"/>
              <a:gd name="connsiteX5" fmla="*/ 0 w 12192000"/>
              <a:gd name="connsiteY5" fmla="*/ 2085958 h 2671745"/>
              <a:gd name="connsiteX6" fmla="*/ 0 w 12192000"/>
              <a:gd name="connsiteY6" fmla="*/ 587245 h 2671745"/>
              <a:gd name="connsiteX7" fmla="*/ 0 w 12192000"/>
              <a:gd name="connsiteY7" fmla="*/ 1458 h 2671745"/>
              <a:gd name="connsiteX8" fmla="*/ 438287 w 12192000"/>
              <a:gd name="connsiteY8" fmla="*/ 91514 h 2671745"/>
              <a:gd name="connsiteX9" fmla="*/ 11442301 w 12192000"/>
              <a:gd name="connsiteY9" fmla="*/ 142990 h 267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671745">
                <a:moveTo>
                  <a:pt x="12192000" y="0"/>
                </a:moveTo>
                <a:lnTo>
                  <a:pt x="12192000" y="585787"/>
                </a:lnTo>
                <a:lnTo>
                  <a:pt x="12192000" y="2085958"/>
                </a:lnTo>
                <a:lnTo>
                  <a:pt x="12192000" y="2671745"/>
                </a:lnTo>
                <a:lnTo>
                  <a:pt x="0" y="2671745"/>
                </a:lnTo>
                <a:lnTo>
                  <a:pt x="0" y="2085958"/>
                </a:lnTo>
                <a:lnTo>
                  <a:pt x="0" y="587245"/>
                </a:lnTo>
                <a:lnTo>
                  <a:pt x="0" y="1458"/>
                </a:lnTo>
                <a:lnTo>
                  <a:pt x="438287" y="91514"/>
                </a:lnTo>
                <a:cubicBezTo>
                  <a:pt x="4704734" y="941799"/>
                  <a:pt x="7851668" y="799446"/>
                  <a:pt x="11442301" y="14299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800"/>
          </a:p>
        </p:txBody>
      </p:sp>
      <p:sp>
        <p:nvSpPr>
          <p:cNvPr id="11" name="Picture Placeholder 10">
            <a:extLst>
              <a:ext uri="{FF2B5EF4-FFF2-40B4-BE49-F238E27FC236}">
                <a16:creationId xmlns:a16="http://schemas.microsoft.com/office/drawing/2014/main" id="{B4658AFD-3F02-F6E2-BEF6-C80E8A2DB808}"/>
              </a:ext>
            </a:extLst>
          </p:cNvPr>
          <p:cNvSpPr>
            <a:spLocks noGrp="1"/>
          </p:cNvSpPr>
          <p:nvPr>
            <p:ph type="pic" sz="quarter" idx="10" hasCustomPrompt="1"/>
          </p:nvPr>
        </p:nvSpPr>
        <p:spPr>
          <a:xfrm>
            <a:off x="0" y="0"/>
            <a:ext cx="12192000" cy="4892731"/>
          </a:xfrm>
          <a:custGeom>
            <a:avLst/>
            <a:gdLst>
              <a:gd name="connsiteX0" fmla="*/ 0 w 12192000"/>
              <a:gd name="connsiteY0" fmla="*/ 0 h 4892731"/>
              <a:gd name="connsiteX1" fmla="*/ 12192000 w 12192000"/>
              <a:gd name="connsiteY1" fmla="*/ 0 h 4892731"/>
              <a:gd name="connsiteX2" fmla="*/ 12192000 w 12192000"/>
              <a:gd name="connsiteY2" fmla="*/ 4211101 h 4892731"/>
              <a:gd name="connsiteX3" fmla="*/ 11448022 w 12192000"/>
              <a:gd name="connsiteY3" fmla="*/ 4352929 h 4892731"/>
              <a:gd name="connsiteX4" fmla="*/ 438506 w 12192000"/>
              <a:gd name="connsiteY4" fmla="*/ 4301453 h 4892731"/>
              <a:gd name="connsiteX5" fmla="*/ 0 w 12192000"/>
              <a:gd name="connsiteY5" fmla="*/ 4211397 h 489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892731">
                <a:moveTo>
                  <a:pt x="0" y="0"/>
                </a:moveTo>
                <a:lnTo>
                  <a:pt x="12192000" y="0"/>
                </a:lnTo>
                <a:lnTo>
                  <a:pt x="12192000" y="4211101"/>
                </a:lnTo>
                <a:lnTo>
                  <a:pt x="11448022" y="4352929"/>
                </a:lnTo>
                <a:cubicBezTo>
                  <a:pt x="7855594" y="5009385"/>
                  <a:pt x="4707087" y="5151738"/>
                  <a:pt x="438506" y="4301453"/>
                </a:cubicBezTo>
                <a:lnTo>
                  <a:pt x="0" y="4211397"/>
                </a:lnTo>
                <a:close/>
              </a:path>
            </a:pathLst>
          </a:custGeom>
        </p:spPr>
        <p:txBody>
          <a:bodyPr wrap="square" tIns="1097280">
            <a:noAutofit/>
          </a:bodyPr>
          <a:lstStyle>
            <a:lvl1pPr marL="0" indent="0" algn="ctr">
              <a:buNone/>
              <a:defRPr/>
            </a:lvl1pPr>
          </a:lstStyle>
          <a:p>
            <a:r>
              <a:rPr lang="en-US" dirty="0"/>
              <a:t>Click the icon</a:t>
            </a:r>
            <a:br>
              <a:rPr lang="en-US" dirty="0"/>
            </a:br>
            <a:r>
              <a:rPr lang="en-US" dirty="0"/>
              <a:t>to insert a photo</a:t>
            </a:r>
          </a:p>
        </p:txBody>
      </p:sp>
      <p:sp>
        <p:nvSpPr>
          <p:cNvPr id="9" name="Title 1">
            <a:extLst>
              <a:ext uri="{FF2B5EF4-FFF2-40B4-BE49-F238E27FC236}">
                <a16:creationId xmlns:a16="http://schemas.microsoft.com/office/drawing/2014/main" id="{C8B47C0E-99AC-F609-752F-55B224D29C46}"/>
              </a:ext>
            </a:extLst>
          </p:cNvPr>
          <p:cNvSpPr>
            <a:spLocks noGrp="1"/>
          </p:cNvSpPr>
          <p:nvPr>
            <p:ph type="ctrTitle"/>
          </p:nvPr>
        </p:nvSpPr>
        <p:spPr>
          <a:xfrm>
            <a:off x="0" y="5136943"/>
            <a:ext cx="12199127" cy="1217083"/>
          </a:xfrm>
        </p:spPr>
        <p:txBody>
          <a:bodyPr lIns="0" tIns="0" rIns="0" bIns="0"/>
          <a:lstStyle>
            <a:lvl1pPr algn="ctr">
              <a:defRPr sz="3800">
                <a:solidFill>
                  <a:schemeClr val="bg1"/>
                </a:solidFill>
              </a:defRPr>
            </a:lvl1pPr>
          </a:lstStyle>
          <a:p>
            <a:r>
              <a:rPr lang="en-US" dirty="0"/>
              <a:t>Click to edit Master title style</a:t>
            </a:r>
          </a:p>
        </p:txBody>
      </p:sp>
      <p:sp>
        <p:nvSpPr>
          <p:cNvPr id="2" name="TextBox 1">
            <a:extLst>
              <a:ext uri="{FF2B5EF4-FFF2-40B4-BE49-F238E27FC236}">
                <a16:creationId xmlns:a16="http://schemas.microsoft.com/office/drawing/2014/main" id="{6F9C0A5B-6F69-7CF8-D41E-ACF40DA36FD6}"/>
              </a:ext>
            </a:extLst>
          </p:cNvPr>
          <p:cNvSpPr txBox="1"/>
          <p:nvPr userDrawn="1"/>
        </p:nvSpPr>
        <p:spPr>
          <a:xfrm>
            <a:off x="11620175" y="6508750"/>
            <a:ext cx="571826" cy="276999"/>
          </a:xfrm>
          <a:prstGeom prst="rect">
            <a:avLst/>
          </a:prstGeom>
          <a:noFill/>
        </p:spPr>
        <p:txBody>
          <a:bodyPr wrap="square" rtlCol="0">
            <a:spAutoFit/>
          </a:bodyPr>
          <a:lstStyle/>
          <a:p>
            <a:pPr algn="ctr"/>
            <a:fld id="{10F103F9-FBFB-4741-B3A3-3F2FAF542BF5}" type="slidenum">
              <a:rPr lang="en-US" sz="1200" smtClean="0">
                <a:solidFill>
                  <a:schemeClr val="bg1"/>
                </a:solidFill>
              </a:rPr>
              <a:pPr algn="ctr"/>
              <a:t>‹#›</a:t>
            </a:fld>
            <a:endParaRPr lang="en-US" sz="1200" dirty="0">
              <a:solidFill>
                <a:schemeClr val="bg1"/>
              </a:solidFill>
            </a:endParaRPr>
          </a:p>
        </p:txBody>
      </p:sp>
      <p:sp>
        <p:nvSpPr>
          <p:cNvPr id="3" name="TextBox 2">
            <a:extLst>
              <a:ext uri="{FF2B5EF4-FFF2-40B4-BE49-F238E27FC236}">
                <a16:creationId xmlns:a16="http://schemas.microsoft.com/office/drawing/2014/main" id="{D5482CB0-BAE3-D307-EBDD-DC3C99774BED}"/>
              </a:ext>
            </a:extLst>
          </p:cNvPr>
          <p:cNvSpPr txBox="1"/>
          <p:nvPr userDrawn="1"/>
        </p:nvSpPr>
        <p:spPr>
          <a:xfrm>
            <a:off x="246184" y="6508750"/>
            <a:ext cx="8815754" cy="184666"/>
          </a:xfrm>
          <a:prstGeom prst="rect">
            <a:avLst/>
          </a:prstGeom>
          <a:noFill/>
        </p:spPr>
        <p:txBody>
          <a:bodyPr wrap="square" lIns="0" tIns="0" rIns="0" bIns="0" rtlCol="0">
            <a:spAutoFit/>
          </a:bodyPr>
          <a:lstStyle/>
          <a:p>
            <a:r>
              <a:rPr lang="en-US" sz="1200" dirty="0">
                <a:solidFill>
                  <a:schemeClr val="bg1"/>
                </a:solidFill>
              </a:rPr>
              <a:t>Program in Physical Therapy </a:t>
            </a:r>
          </a:p>
        </p:txBody>
      </p:sp>
    </p:spTree>
    <p:extLst>
      <p:ext uri="{BB962C8B-B14F-4D97-AF65-F5344CB8AC3E}">
        <p14:creationId xmlns:p14="http://schemas.microsoft.com/office/powerpoint/2010/main" val="2689583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3B9496-1BC0-9C48-A813-34C9F06A25E3}" type="datetimeFigureOut">
              <a:rPr lang="en-US" smtClean="0"/>
              <a:t>2/14/2025</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4C0A2B28-02A9-D94A-B5FD-1360F7481894}" type="slidenum">
              <a:rPr lang="en-US" smtClean="0"/>
              <a:t>‹#›</a:t>
            </a:fld>
            <a:endParaRPr lang="en-US"/>
          </a:p>
        </p:txBody>
      </p:sp>
    </p:spTree>
    <p:extLst>
      <p:ext uri="{BB962C8B-B14F-4D97-AF65-F5344CB8AC3E}">
        <p14:creationId xmlns:p14="http://schemas.microsoft.com/office/powerpoint/2010/main" val="31550298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ext on Whit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31775" indent="-231775">
              <a:tabLs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D2725159-8E8A-FDC3-F839-729AF25B2B4B}"/>
              </a:ext>
            </a:extLst>
          </p:cNvPr>
          <p:cNvPicPr>
            <a:picLocks noChangeAspect="1"/>
          </p:cNvPicPr>
          <p:nvPr userDrawn="1"/>
        </p:nvPicPr>
        <p:blipFill>
          <a:blip r:embed="rId2"/>
          <a:stretch>
            <a:fillRect/>
          </a:stretch>
        </p:blipFill>
        <p:spPr>
          <a:xfrm>
            <a:off x="10790682" y="435614"/>
            <a:ext cx="860326" cy="979365"/>
          </a:xfrm>
          <a:prstGeom prst="rect">
            <a:avLst/>
          </a:prstGeom>
        </p:spPr>
      </p:pic>
    </p:spTree>
    <p:extLst>
      <p:ext uri="{BB962C8B-B14F-4D97-AF65-F5344CB8AC3E}">
        <p14:creationId xmlns:p14="http://schemas.microsoft.com/office/powerpoint/2010/main" val="3235159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Placeholder Block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black and white logo&#10;&#10;Description automatically generated">
            <a:extLst>
              <a:ext uri="{FF2B5EF4-FFF2-40B4-BE49-F238E27FC236}">
                <a16:creationId xmlns:a16="http://schemas.microsoft.com/office/drawing/2014/main" id="{6184BCE0-493C-6F92-5D0C-372A0D8EF376}"/>
              </a:ext>
            </a:extLst>
          </p:cNvPr>
          <p:cNvPicPr>
            <a:picLocks noChangeAspect="1"/>
          </p:cNvPicPr>
          <p:nvPr userDrawn="1"/>
        </p:nvPicPr>
        <p:blipFill>
          <a:blip r:embed="rId2"/>
          <a:stretch>
            <a:fillRect/>
          </a:stretch>
        </p:blipFill>
        <p:spPr>
          <a:xfrm>
            <a:off x="10790682" y="435614"/>
            <a:ext cx="860326" cy="979365"/>
          </a:xfrm>
          <a:prstGeom prst="rect">
            <a:avLst/>
          </a:prstGeom>
        </p:spPr>
      </p:pic>
    </p:spTree>
    <p:extLst>
      <p:ext uri="{BB962C8B-B14F-4D97-AF65-F5344CB8AC3E}">
        <p14:creationId xmlns:p14="http://schemas.microsoft.com/office/powerpoint/2010/main" val="2220683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Two Block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ctr" anchorCtr="0">
            <a:norm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8524" y="1535113"/>
            <a:ext cx="5389033" cy="639762"/>
          </a:xfrm>
        </p:spPr>
        <p:txBody>
          <a:bodyPr anchor="ctr" anchorCtr="0">
            <a:norm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3852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a:extLst>
              <a:ext uri="{FF2B5EF4-FFF2-40B4-BE49-F238E27FC236}">
                <a16:creationId xmlns:a16="http://schemas.microsoft.com/office/drawing/2014/main" id="{B140CB3C-060A-A3AD-F466-C4A5CC6FFF49}"/>
              </a:ext>
            </a:extLst>
          </p:cNvPr>
          <p:cNvPicPr>
            <a:picLocks noChangeAspect="1"/>
          </p:cNvPicPr>
          <p:nvPr userDrawn="1"/>
        </p:nvPicPr>
        <p:blipFill>
          <a:blip r:embed="rId2"/>
          <a:stretch>
            <a:fillRect/>
          </a:stretch>
        </p:blipFill>
        <p:spPr>
          <a:xfrm>
            <a:off x="10790682" y="435614"/>
            <a:ext cx="860326" cy="979365"/>
          </a:xfrm>
          <a:prstGeom prst="rect">
            <a:avLst/>
          </a:prstGeom>
        </p:spPr>
      </p:pic>
    </p:spTree>
    <p:extLst>
      <p:ext uri="{BB962C8B-B14F-4D97-AF65-F5344CB8AC3E}">
        <p14:creationId xmlns:p14="http://schemas.microsoft.com/office/powerpoint/2010/main" val="3348294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Two Blocks + Enhanced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05451"/>
            <a:ext cx="5386917" cy="528149"/>
          </a:xfrm>
          <a:solidFill>
            <a:schemeClr val="bg2"/>
          </a:solidFill>
        </p:spPr>
        <p:txBody>
          <a:bodyPr lIns="182880" anchor="ctr" anchorCtr="0">
            <a:normAutofit/>
          </a:bodyPr>
          <a:lstStyle>
            <a:lvl1pPr marL="0" indent="0">
              <a:buNone/>
              <a:defRPr sz="2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38997"/>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8524" y="1605451"/>
            <a:ext cx="5386917" cy="528149"/>
          </a:xfrm>
          <a:solidFill>
            <a:schemeClr val="bg2"/>
          </a:solidFill>
        </p:spPr>
        <p:txBody>
          <a:bodyPr lIns="182880" anchor="ctr" anchorCtr="0">
            <a:normAutofit/>
          </a:bodyPr>
          <a:lstStyle>
            <a:lvl1pPr marL="0" indent="0">
              <a:buNone/>
              <a:defRPr sz="2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38524" y="2338997"/>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a:extLst>
              <a:ext uri="{FF2B5EF4-FFF2-40B4-BE49-F238E27FC236}">
                <a16:creationId xmlns:a16="http://schemas.microsoft.com/office/drawing/2014/main" id="{B140CB3C-060A-A3AD-F466-C4A5CC6FFF49}"/>
              </a:ext>
            </a:extLst>
          </p:cNvPr>
          <p:cNvPicPr>
            <a:picLocks noChangeAspect="1"/>
          </p:cNvPicPr>
          <p:nvPr userDrawn="1"/>
        </p:nvPicPr>
        <p:blipFill>
          <a:blip r:embed="rId2"/>
          <a:stretch>
            <a:fillRect/>
          </a:stretch>
        </p:blipFill>
        <p:spPr>
          <a:xfrm>
            <a:off x="10790682" y="435614"/>
            <a:ext cx="860326" cy="979365"/>
          </a:xfrm>
          <a:prstGeom prst="rect">
            <a:avLst/>
          </a:prstGeom>
        </p:spPr>
      </p:pic>
    </p:spTree>
    <p:extLst>
      <p:ext uri="{BB962C8B-B14F-4D97-AF65-F5344CB8AC3E}">
        <p14:creationId xmlns:p14="http://schemas.microsoft.com/office/powerpoint/2010/main" val="2790421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Blocks +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31471" y="2043113"/>
            <a:ext cx="3536157" cy="4068763"/>
          </a:xfrm>
        </p:spPr>
        <p:txBody>
          <a:bodyPr/>
          <a:lstStyle>
            <a:lvl1pPr>
              <a:defRPr sz="2400"/>
            </a:lvl1pPr>
            <a:lvl2pPr>
              <a:defRPr sz="2000"/>
            </a:lvl2pPr>
            <a:lvl3pPr>
              <a:defRPr sz="1800"/>
            </a:lvl3pPr>
            <a:lvl4pPr marL="1371600" indent="0">
              <a:buNone/>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373161" y="2043113"/>
            <a:ext cx="3536157" cy="4068763"/>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pic>
        <p:nvPicPr>
          <p:cNvPr id="5" name="Picture 4" descr="A black and white logo&#10;&#10;Description automatically generated">
            <a:extLst>
              <a:ext uri="{FF2B5EF4-FFF2-40B4-BE49-F238E27FC236}">
                <a16:creationId xmlns:a16="http://schemas.microsoft.com/office/drawing/2014/main" id="{6184BCE0-493C-6F92-5D0C-372A0D8EF376}"/>
              </a:ext>
            </a:extLst>
          </p:cNvPr>
          <p:cNvPicPr>
            <a:picLocks noChangeAspect="1"/>
          </p:cNvPicPr>
          <p:nvPr userDrawn="1"/>
        </p:nvPicPr>
        <p:blipFill>
          <a:blip r:embed="rId2"/>
          <a:stretch>
            <a:fillRect/>
          </a:stretch>
        </p:blipFill>
        <p:spPr>
          <a:xfrm>
            <a:off x="10790682" y="435614"/>
            <a:ext cx="860326" cy="979365"/>
          </a:xfrm>
          <a:prstGeom prst="rect">
            <a:avLst/>
          </a:prstGeom>
        </p:spPr>
      </p:pic>
      <p:sp>
        <p:nvSpPr>
          <p:cNvPr id="6" name="Content Placeholder 3">
            <a:extLst>
              <a:ext uri="{FF2B5EF4-FFF2-40B4-BE49-F238E27FC236}">
                <a16:creationId xmlns:a16="http://schemas.microsoft.com/office/drawing/2014/main" id="{A468473D-85B3-A970-9E6E-A6F08F6E81D1}"/>
              </a:ext>
            </a:extLst>
          </p:cNvPr>
          <p:cNvSpPr>
            <a:spLocks noGrp="1"/>
          </p:cNvSpPr>
          <p:nvPr>
            <p:ph sz="half" idx="10"/>
          </p:nvPr>
        </p:nvSpPr>
        <p:spPr>
          <a:xfrm>
            <a:off x="8114851" y="2043113"/>
            <a:ext cx="3536157" cy="4068763"/>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7" name="Text Placeholder 2">
            <a:extLst>
              <a:ext uri="{FF2B5EF4-FFF2-40B4-BE49-F238E27FC236}">
                <a16:creationId xmlns:a16="http://schemas.microsoft.com/office/drawing/2014/main" id="{F95B0966-65D0-3567-9098-0C5D8BA68CD4}"/>
              </a:ext>
            </a:extLst>
          </p:cNvPr>
          <p:cNvSpPr>
            <a:spLocks noGrp="1"/>
          </p:cNvSpPr>
          <p:nvPr>
            <p:ph type="body" idx="11" hasCustomPrompt="1"/>
          </p:nvPr>
        </p:nvSpPr>
        <p:spPr>
          <a:xfrm>
            <a:off x="622937" y="1520825"/>
            <a:ext cx="3544691" cy="522288"/>
          </a:xfrm>
        </p:spPr>
        <p:txBody>
          <a:bodyPr anchor="ctr" anchorCtr="0">
            <a:norm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8" name="Text Placeholder 2">
            <a:extLst>
              <a:ext uri="{FF2B5EF4-FFF2-40B4-BE49-F238E27FC236}">
                <a16:creationId xmlns:a16="http://schemas.microsoft.com/office/drawing/2014/main" id="{EDE6A5F3-E6D3-A259-57D7-9A0CC9795B26}"/>
              </a:ext>
            </a:extLst>
          </p:cNvPr>
          <p:cNvSpPr>
            <a:spLocks noGrp="1"/>
          </p:cNvSpPr>
          <p:nvPr>
            <p:ph type="body" idx="12" hasCustomPrompt="1"/>
          </p:nvPr>
        </p:nvSpPr>
        <p:spPr>
          <a:xfrm>
            <a:off x="4337687" y="1520825"/>
            <a:ext cx="3544691" cy="522288"/>
          </a:xfrm>
        </p:spPr>
        <p:txBody>
          <a:bodyPr anchor="ctr" anchorCtr="0">
            <a:norm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9" name="Text Placeholder 2">
            <a:extLst>
              <a:ext uri="{FF2B5EF4-FFF2-40B4-BE49-F238E27FC236}">
                <a16:creationId xmlns:a16="http://schemas.microsoft.com/office/drawing/2014/main" id="{B94286C9-03A5-C4CA-F442-8CF78D708E78}"/>
              </a:ext>
            </a:extLst>
          </p:cNvPr>
          <p:cNvSpPr>
            <a:spLocks noGrp="1"/>
          </p:cNvSpPr>
          <p:nvPr>
            <p:ph type="body" idx="13" hasCustomPrompt="1"/>
          </p:nvPr>
        </p:nvSpPr>
        <p:spPr>
          <a:xfrm>
            <a:off x="8066725" y="1520825"/>
            <a:ext cx="3544691" cy="522288"/>
          </a:xfrm>
        </p:spPr>
        <p:txBody>
          <a:bodyPr anchor="ctr" anchorCtr="0">
            <a:norm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130062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Blank Page +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A black and white logo&#10;&#10;Description automatically generated">
            <a:extLst>
              <a:ext uri="{FF2B5EF4-FFF2-40B4-BE49-F238E27FC236}">
                <a16:creationId xmlns:a16="http://schemas.microsoft.com/office/drawing/2014/main" id="{4EAACD1A-8AA4-AEF1-2952-5E49C480AE86}"/>
              </a:ext>
            </a:extLst>
          </p:cNvPr>
          <p:cNvPicPr>
            <a:picLocks noChangeAspect="1"/>
          </p:cNvPicPr>
          <p:nvPr userDrawn="1"/>
        </p:nvPicPr>
        <p:blipFill>
          <a:blip r:embed="rId2"/>
          <a:stretch>
            <a:fillRect/>
          </a:stretch>
        </p:blipFill>
        <p:spPr>
          <a:xfrm>
            <a:off x="10790682" y="435614"/>
            <a:ext cx="860326" cy="979365"/>
          </a:xfrm>
          <a:prstGeom prst="rect">
            <a:avLst/>
          </a:prstGeom>
        </p:spPr>
      </p:pic>
    </p:spTree>
    <p:extLst>
      <p:ext uri="{BB962C8B-B14F-4D97-AF65-F5344CB8AC3E}">
        <p14:creationId xmlns:p14="http://schemas.microsoft.com/office/powerpoint/2010/main" val="1086258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073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1_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39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End Shield on 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1C4CDF-2375-211A-3639-1AE0556212B5}"/>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7" name="Picture 6" descr="A black and white logo&#10;&#10;Description automatically generated">
            <a:extLst>
              <a:ext uri="{FF2B5EF4-FFF2-40B4-BE49-F238E27FC236}">
                <a16:creationId xmlns:a16="http://schemas.microsoft.com/office/drawing/2014/main" id="{2D198818-6FED-6239-A0FA-34430A5D3234}"/>
              </a:ext>
            </a:extLst>
          </p:cNvPr>
          <p:cNvPicPr>
            <a:picLocks noChangeAspect="1"/>
          </p:cNvPicPr>
          <p:nvPr userDrawn="1"/>
        </p:nvPicPr>
        <p:blipFill>
          <a:blip r:embed="rId2"/>
          <a:stretch>
            <a:fillRect/>
          </a:stretch>
        </p:blipFill>
        <p:spPr>
          <a:xfrm>
            <a:off x="5086350" y="2200994"/>
            <a:ext cx="2019300" cy="2298700"/>
          </a:xfrm>
          <a:prstGeom prst="rect">
            <a:avLst/>
          </a:prstGeom>
        </p:spPr>
      </p:pic>
    </p:spTree>
    <p:extLst>
      <p:ext uri="{BB962C8B-B14F-4D97-AF65-F5344CB8AC3E}">
        <p14:creationId xmlns:p14="http://schemas.microsoft.com/office/powerpoint/2010/main" val="270439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Logo + Contact Info">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56CD29E-D4B6-BDD7-8C35-5E5CE5AF3725}"/>
              </a:ext>
            </a:extLst>
          </p:cNvPr>
          <p:cNvSpPr/>
          <p:nvPr userDrawn="1"/>
        </p:nvSpPr>
        <p:spPr>
          <a:xfrm>
            <a:off x="0" y="0"/>
            <a:ext cx="12199161" cy="2716120"/>
          </a:xfrm>
          <a:custGeom>
            <a:avLst/>
            <a:gdLst>
              <a:gd name="connsiteX0" fmla="*/ 0 w 12199161"/>
              <a:gd name="connsiteY0" fmla="*/ 0 h 2716120"/>
              <a:gd name="connsiteX1" fmla="*/ 12192000 w 12199161"/>
              <a:gd name="connsiteY1" fmla="*/ 0 h 2716120"/>
              <a:gd name="connsiteX2" fmla="*/ 12192000 w 12199161"/>
              <a:gd name="connsiteY2" fmla="*/ 904598 h 2716120"/>
              <a:gd name="connsiteX3" fmla="*/ 12199161 w 12199161"/>
              <a:gd name="connsiteY3" fmla="*/ 904598 h 2716120"/>
              <a:gd name="connsiteX4" fmla="*/ 12199161 w 12199161"/>
              <a:gd name="connsiteY4" fmla="*/ 2033321 h 2716120"/>
              <a:gd name="connsiteX5" fmla="*/ 0 w 12199161"/>
              <a:gd name="connsiteY5" fmla="*/ 2033321 h 2716120"/>
              <a:gd name="connsiteX6" fmla="*/ 0 w 12199161"/>
              <a:gd name="connsiteY6" fmla="*/ 1575694 h 2716120"/>
              <a:gd name="connsiteX7" fmla="*/ 0 w 12199161"/>
              <a:gd name="connsiteY7" fmla="*/ 904597 h 271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9161" h="2716120">
                <a:moveTo>
                  <a:pt x="0" y="0"/>
                </a:moveTo>
                <a:lnTo>
                  <a:pt x="12192000" y="0"/>
                </a:lnTo>
                <a:lnTo>
                  <a:pt x="12192000" y="904598"/>
                </a:lnTo>
                <a:lnTo>
                  <a:pt x="12199161" y="904598"/>
                </a:lnTo>
                <a:lnTo>
                  <a:pt x="12199161" y="2033321"/>
                </a:lnTo>
                <a:cubicBezTo>
                  <a:pt x="8161348" y="2833421"/>
                  <a:pt x="4795049" y="3047734"/>
                  <a:pt x="0" y="2033321"/>
                </a:cubicBezTo>
                <a:lnTo>
                  <a:pt x="0" y="1575694"/>
                </a:lnTo>
                <a:lnTo>
                  <a:pt x="0" y="904597"/>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800"/>
          </a:p>
        </p:txBody>
      </p:sp>
      <p:pic>
        <p:nvPicPr>
          <p:cNvPr id="2" name="Picture 1" descr="A white letter on a black background&#10;&#10;Description automatically generated">
            <a:extLst>
              <a:ext uri="{FF2B5EF4-FFF2-40B4-BE49-F238E27FC236}">
                <a16:creationId xmlns:a16="http://schemas.microsoft.com/office/drawing/2014/main" id="{FCB21FA1-D150-6D2B-39E2-A520DCC6B458}"/>
              </a:ext>
            </a:extLst>
          </p:cNvPr>
          <p:cNvPicPr>
            <a:picLocks noChangeAspect="1"/>
          </p:cNvPicPr>
          <p:nvPr userDrawn="1"/>
        </p:nvPicPr>
        <p:blipFill>
          <a:blip r:embed="rId2"/>
          <a:stretch>
            <a:fillRect/>
          </a:stretch>
        </p:blipFill>
        <p:spPr>
          <a:xfrm>
            <a:off x="933908" y="799883"/>
            <a:ext cx="6037164" cy="823835"/>
          </a:xfrm>
          <a:prstGeom prst="rect">
            <a:avLst/>
          </a:prstGeom>
        </p:spPr>
      </p:pic>
      <p:sp>
        <p:nvSpPr>
          <p:cNvPr id="5" name="Text Placeholder 4">
            <a:extLst>
              <a:ext uri="{FF2B5EF4-FFF2-40B4-BE49-F238E27FC236}">
                <a16:creationId xmlns:a16="http://schemas.microsoft.com/office/drawing/2014/main" id="{A21C1655-D7D6-ECCF-79E4-CEB12032DF87}"/>
              </a:ext>
            </a:extLst>
          </p:cNvPr>
          <p:cNvSpPr>
            <a:spLocks noGrp="1"/>
          </p:cNvSpPr>
          <p:nvPr>
            <p:ph type="body" sz="quarter" idx="10" hasCustomPrompt="1"/>
          </p:nvPr>
        </p:nvSpPr>
        <p:spPr>
          <a:xfrm>
            <a:off x="4305794" y="3429000"/>
            <a:ext cx="5744817" cy="3020943"/>
          </a:xfrm>
          <a:solidFill>
            <a:schemeClr val="bg1"/>
          </a:solidFill>
        </p:spPr>
        <p:txBody>
          <a:bodyPr lIns="182880" tIns="182880" rIns="182880" bIns="182880"/>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Placeholder for contact information</a:t>
            </a:r>
          </a:p>
          <a:p>
            <a:pPr lvl="0"/>
            <a:r>
              <a:rPr lang="en-US" dirty="0"/>
              <a:t>Business unit</a:t>
            </a:r>
          </a:p>
          <a:p>
            <a:pPr lvl="0"/>
            <a:r>
              <a:rPr lang="en-US" dirty="0"/>
              <a:t>Name, URL, contact info, etc.</a:t>
            </a:r>
          </a:p>
        </p:txBody>
      </p:sp>
    </p:spTree>
    <p:extLst>
      <p:ext uri="{BB962C8B-B14F-4D97-AF65-F5344CB8AC3E}">
        <p14:creationId xmlns:p14="http://schemas.microsoft.com/office/powerpoint/2010/main" val="1362099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3B9496-1BC0-9C48-A813-34C9F06A25E3}" type="datetimeFigureOut">
              <a:rPr lang="en-US" smtClean="0"/>
              <a:t>2/14/2025</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4C0A2B28-02A9-D94A-B5FD-1360F7481894}" type="slidenum">
              <a:rPr lang="en-US" smtClean="0"/>
              <a:t>‹#›</a:t>
            </a:fld>
            <a:endParaRPr lang="en-US"/>
          </a:p>
        </p:txBody>
      </p:sp>
    </p:spTree>
    <p:extLst>
      <p:ext uri="{BB962C8B-B14F-4D97-AF65-F5344CB8AC3E}">
        <p14:creationId xmlns:p14="http://schemas.microsoft.com/office/powerpoint/2010/main" val="14411082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2/14/2025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1844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2/14/2025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91859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2/14/2025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14324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2/14/2025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259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2/14/2025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50394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2/14/2025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39117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2/14/2025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51197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2/14/2025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67082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2/14/2025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84914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2/14/2025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4189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4083" y="273269"/>
            <a:ext cx="10058400" cy="145075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3B9496-1BC0-9C48-A813-34C9F06A25E3}" type="datetimeFigureOut">
              <a:rPr lang="en-US" smtClean="0"/>
              <a:t>2/14/2025</a:t>
            </a:fld>
            <a:endParaRPr lang="en-US"/>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9900458" y="6459785"/>
            <a:ext cx="1312025" cy="365125"/>
          </a:xfrm>
          <a:prstGeom prst="rect">
            <a:avLst/>
          </a:prstGeom>
        </p:spPr>
        <p:txBody>
          <a:bodyPr/>
          <a:lstStyle/>
          <a:p>
            <a:fld id="{4C0A2B28-02A9-D94A-B5FD-1360F7481894}" type="slidenum">
              <a:rPr lang="en-US" smtClean="0"/>
              <a:t>‹#›</a:t>
            </a:fld>
            <a:endParaRPr lang="en-US"/>
          </a:p>
        </p:txBody>
      </p:sp>
    </p:spTree>
    <p:extLst>
      <p:ext uri="{BB962C8B-B14F-4D97-AF65-F5344CB8AC3E}">
        <p14:creationId xmlns:p14="http://schemas.microsoft.com/office/powerpoint/2010/main" val="23030388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2/14/2025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407407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 Large Shield">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A51417"/>
          </a:solidFill>
          <a:ln>
            <a:solidFill>
              <a:srgbClr val="A5141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7" name="Picture Placeholder 6">
            <a:extLst>
              <a:ext uri="{FF2B5EF4-FFF2-40B4-BE49-F238E27FC236}">
                <a16:creationId xmlns:a16="http://schemas.microsoft.com/office/drawing/2014/main" id="{0F679569-16F9-75AB-84F5-49646B6F0772}"/>
              </a:ext>
            </a:extLst>
          </p:cNvPr>
          <p:cNvSpPr>
            <a:spLocks noGrp="1"/>
          </p:cNvSpPr>
          <p:nvPr>
            <p:ph type="pic" sz="quarter" idx="10" hasCustomPrompt="1"/>
          </p:nvPr>
        </p:nvSpPr>
        <p:spPr>
          <a:xfrm>
            <a:off x="1" y="608867"/>
            <a:ext cx="7291754" cy="4455502"/>
          </a:xfrm>
          <a:solidFill>
            <a:schemeClr val="bg1"/>
          </a:solidFill>
        </p:spPr>
        <p:txBody>
          <a:bodyPr tIns="914400"/>
          <a:lstStyle>
            <a:lvl1pPr marL="0" indent="0" algn="ctr">
              <a:buNone/>
              <a:defRPr>
                <a:solidFill>
                  <a:schemeClr val="tx1"/>
                </a:solidFill>
              </a:defRPr>
            </a:lvl1pPr>
          </a:lstStyle>
          <a:p>
            <a:r>
              <a:rPr lang="en-US" dirty="0"/>
              <a:t>Click the icon </a:t>
            </a:r>
            <a:br>
              <a:rPr lang="en-US" dirty="0"/>
            </a:br>
            <a:r>
              <a:rPr lang="en-US" dirty="0"/>
              <a:t>to insert a photo</a:t>
            </a:r>
          </a:p>
        </p:txBody>
      </p:sp>
      <p:pic>
        <p:nvPicPr>
          <p:cNvPr id="3" name="Picture 2" descr="A black and white logo&#10;&#10;Description automatically generated">
            <a:extLst>
              <a:ext uri="{FF2B5EF4-FFF2-40B4-BE49-F238E27FC236}">
                <a16:creationId xmlns:a16="http://schemas.microsoft.com/office/drawing/2014/main" id="{D8C2AE61-3861-E970-4CC6-B7B1F2BFB133}"/>
              </a:ext>
            </a:extLst>
          </p:cNvPr>
          <p:cNvPicPr>
            <a:picLocks noChangeAspect="1"/>
          </p:cNvPicPr>
          <p:nvPr userDrawn="1"/>
        </p:nvPicPr>
        <p:blipFill rotWithShape="1">
          <a:blip r:embed="rId2"/>
          <a:srcRect r="28967"/>
          <a:stretch/>
        </p:blipFill>
        <p:spPr>
          <a:xfrm>
            <a:off x="8428891" y="413673"/>
            <a:ext cx="3763109" cy="6050852"/>
          </a:xfrm>
          <a:prstGeom prst="rect">
            <a:avLst/>
          </a:prstGeom>
        </p:spPr>
      </p:pic>
      <p:sp>
        <p:nvSpPr>
          <p:cNvPr id="2" name="Title 1">
            <a:extLst>
              <a:ext uri="{FF2B5EF4-FFF2-40B4-BE49-F238E27FC236}">
                <a16:creationId xmlns:a16="http://schemas.microsoft.com/office/drawing/2014/main" id="{D7224258-A6EE-0DE7-BFFF-04F6FEEA47AB}"/>
              </a:ext>
            </a:extLst>
          </p:cNvPr>
          <p:cNvSpPr>
            <a:spLocks noGrp="1"/>
          </p:cNvSpPr>
          <p:nvPr>
            <p:ph type="ctrTitle"/>
          </p:nvPr>
        </p:nvSpPr>
        <p:spPr>
          <a:xfrm>
            <a:off x="889194" y="5247442"/>
            <a:ext cx="6650503" cy="1217083"/>
          </a:xfrm>
        </p:spPr>
        <p:txBody>
          <a:bodyPr lIns="0" tIns="0" rIns="0" bIns="0"/>
          <a:lstStyle>
            <a:lvl1pPr algn="l">
              <a:defRPr sz="3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6210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White + Red">
    <p:spTree>
      <p:nvGrpSpPr>
        <p:cNvPr id="1" name=""/>
        <p:cNvGrpSpPr/>
        <p:nvPr/>
      </p:nvGrpSpPr>
      <p:grpSpPr>
        <a:xfrm>
          <a:off x="0" y="0"/>
          <a:ext cx="0" cy="0"/>
          <a:chOff x="0" y="0"/>
          <a:chExt cx="0" cy="0"/>
        </a:xfrm>
      </p:grpSpPr>
      <p:sp>
        <p:nvSpPr>
          <p:cNvPr id="2" name="Title 1"/>
          <p:cNvSpPr>
            <a:spLocks noGrp="1"/>
          </p:cNvSpPr>
          <p:nvPr>
            <p:ph type="ctrTitle"/>
          </p:nvPr>
        </p:nvSpPr>
        <p:spPr>
          <a:xfrm>
            <a:off x="734312" y="2778686"/>
            <a:ext cx="6482566" cy="1217083"/>
          </a:xfrm>
        </p:spPr>
        <p:txBody>
          <a:bodyPr lIns="0" tIns="0" rIns="0" bIns="0"/>
          <a:lstStyle>
            <a:lvl1pPr algn="l">
              <a:defRPr sz="380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734312" y="4356172"/>
            <a:ext cx="6482566" cy="480836"/>
          </a:xfrm>
        </p:spPr>
        <p:txBody>
          <a:bodyPr lIns="0" tIns="0" rIns="0" bIns="0"/>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5" descr="A white letter on a black background&#10;&#10;Description automatically generated">
            <a:extLst>
              <a:ext uri="{FF2B5EF4-FFF2-40B4-BE49-F238E27FC236}">
                <a16:creationId xmlns:a16="http://schemas.microsoft.com/office/drawing/2014/main" id="{CFAEF535-4812-6A5A-2E6A-6BAA02077A9C}"/>
              </a:ext>
            </a:extLst>
          </p:cNvPr>
          <p:cNvPicPr>
            <a:picLocks noChangeAspect="1"/>
          </p:cNvPicPr>
          <p:nvPr userDrawn="1"/>
        </p:nvPicPr>
        <p:blipFill>
          <a:blip r:embed="rId2"/>
          <a:stretch>
            <a:fillRect/>
          </a:stretch>
        </p:blipFill>
        <p:spPr>
          <a:xfrm>
            <a:off x="738068" y="5438509"/>
            <a:ext cx="4232517" cy="577572"/>
          </a:xfrm>
          <a:prstGeom prst="rect">
            <a:avLst/>
          </a:prstGeom>
        </p:spPr>
      </p:pic>
      <p:sp>
        <p:nvSpPr>
          <p:cNvPr id="5" name="Rectangle 4">
            <a:extLst>
              <a:ext uri="{FF2B5EF4-FFF2-40B4-BE49-F238E27FC236}">
                <a16:creationId xmlns:a16="http://schemas.microsoft.com/office/drawing/2014/main" id="{35B05182-8801-AB39-05BA-A9570CA431A0}"/>
              </a:ext>
            </a:extLst>
          </p:cNvPr>
          <p:cNvSpPr/>
          <p:nvPr userDrawn="1"/>
        </p:nvSpPr>
        <p:spPr>
          <a:xfrm>
            <a:off x="7315200" y="0"/>
            <a:ext cx="4876800"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6858000">
                <a:moveTo>
                  <a:pt x="0" y="0"/>
                </a:moveTo>
                <a:lnTo>
                  <a:pt x="4876800" y="0"/>
                </a:lnTo>
                <a:lnTo>
                  <a:pt x="4876800" y="6858000"/>
                </a:lnTo>
                <a:lnTo>
                  <a:pt x="0" y="6858000"/>
                </a:lnTo>
                <a:cubicBezTo>
                  <a:pt x="246543" y="4869293"/>
                  <a:pt x="243164" y="2107550"/>
                  <a:pt x="0" y="0"/>
                </a:cubicBezTo>
                <a:close/>
              </a:path>
            </a:pathLst>
          </a:custGeom>
          <a:solidFill>
            <a:srgbClr val="A51417"/>
          </a:solidFill>
          <a:ln>
            <a:solidFill>
              <a:srgbClr val="A5141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white logo&#10;&#10;Description automatically generated">
            <a:extLst>
              <a:ext uri="{FF2B5EF4-FFF2-40B4-BE49-F238E27FC236}">
                <a16:creationId xmlns:a16="http://schemas.microsoft.com/office/drawing/2014/main" id="{EDA35DE8-69A7-6312-D5E8-614298BEB92E}"/>
              </a:ext>
            </a:extLst>
          </p:cNvPr>
          <p:cNvPicPr>
            <a:picLocks noChangeAspect="1"/>
          </p:cNvPicPr>
          <p:nvPr userDrawn="1"/>
        </p:nvPicPr>
        <p:blipFill>
          <a:blip r:embed="rId3"/>
          <a:stretch>
            <a:fillRect/>
          </a:stretch>
        </p:blipFill>
        <p:spPr>
          <a:xfrm>
            <a:off x="9939528" y="709934"/>
            <a:ext cx="1473736" cy="1677649"/>
          </a:xfrm>
          <a:prstGeom prst="rect">
            <a:avLst/>
          </a:prstGeom>
          <a:noFill/>
        </p:spPr>
      </p:pic>
      <p:sp>
        <p:nvSpPr>
          <p:cNvPr id="7" name="TextBox 6">
            <a:extLst>
              <a:ext uri="{FF2B5EF4-FFF2-40B4-BE49-F238E27FC236}">
                <a16:creationId xmlns:a16="http://schemas.microsoft.com/office/drawing/2014/main" id="{03F42646-344E-AE1B-6B83-A6D57ED16837}"/>
              </a:ext>
            </a:extLst>
          </p:cNvPr>
          <p:cNvSpPr txBox="1"/>
          <p:nvPr userDrawn="1"/>
        </p:nvSpPr>
        <p:spPr>
          <a:xfrm>
            <a:off x="11620175" y="6508750"/>
            <a:ext cx="571826" cy="276999"/>
          </a:xfrm>
          <a:prstGeom prst="rect">
            <a:avLst/>
          </a:prstGeom>
          <a:noFill/>
        </p:spPr>
        <p:txBody>
          <a:bodyPr wrap="square" rtlCol="0">
            <a:spAutoFit/>
          </a:bodyPr>
          <a:lstStyle/>
          <a:p>
            <a:pPr algn="ctr"/>
            <a:fld id="{10F103F9-FBFB-4741-B3A3-3F2FAF542BF5}" type="slidenum">
              <a:rPr lang="en-US" sz="1200" smtClean="0">
                <a:solidFill>
                  <a:schemeClr val="tx1"/>
                </a:solidFill>
              </a:rPr>
              <a:pPr algn="ctr"/>
              <a:t>‹#›</a:t>
            </a:fld>
            <a:endParaRPr lang="en-US" sz="1200" dirty="0">
              <a:solidFill>
                <a:schemeClr val="tx1"/>
              </a:solidFill>
            </a:endParaRPr>
          </a:p>
        </p:txBody>
      </p:sp>
    </p:spTree>
    <p:extLst>
      <p:ext uri="{BB962C8B-B14F-4D97-AF65-F5344CB8AC3E}">
        <p14:creationId xmlns:p14="http://schemas.microsoft.com/office/powerpoint/2010/main" val="3813857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hoto + R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9823857-01C7-227F-5812-EFC41541971E}"/>
              </a:ext>
            </a:extLst>
          </p:cNvPr>
          <p:cNvSpPr>
            <a:spLocks noGrp="1"/>
          </p:cNvSpPr>
          <p:nvPr>
            <p:ph type="pic" sz="quarter" idx="10" hasCustomPrompt="1"/>
          </p:nvPr>
        </p:nvSpPr>
        <p:spPr>
          <a:xfrm>
            <a:off x="0" y="0"/>
            <a:ext cx="7498842" cy="6858000"/>
          </a:xfrm>
          <a:custGeom>
            <a:avLst/>
            <a:gdLst>
              <a:gd name="connsiteX0" fmla="*/ 0 w 7498842"/>
              <a:gd name="connsiteY0" fmla="*/ 0 h 6858000"/>
              <a:gd name="connsiteX1" fmla="*/ 7315200 w 7498842"/>
              <a:gd name="connsiteY1" fmla="*/ 0 h 6858000"/>
              <a:gd name="connsiteX2" fmla="*/ 7315200 w 7498842"/>
              <a:gd name="connsiteY2" fmla="*/ 6858000 h 6858000"/>
              <a:gd name="connsiteX3" fmla="*/ 0 w 7498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98842" h="6858000">
                <a:moveTo>
                  <a:pt x="0" y="0"/>
                </a:moveTo>
                <a:lnTo>
                  <a:pt x="7315200" y="0"/>
                </a:lnTo>
                <a:cubicBezTo>
                  <a:pt x="7558364" y="2107550"/>
                  <a:pt x="7561743" y="4869293"/>
                  <a:pt x="7315200" y="6858000"/>
                </a:cubicBezTo>
                <a:lnTo>
                  <a:pt x="0" y="6858000"/>
                </a:lnTo>
                <a:close/>
              </a:path>
            </a:pathLst>
          </a:custGeom>
        </p:spPr>
        <p:txBody>
          <a:bodyPr wrap="square" tIns="2011680">
            <a:noAutofit/>
          </a:bodyPr>
          <a:lstStyle>
            <a:lvl1pPr marL="0" indent="0" algn="ctr">
              <a:buNone/>
              <a:defRPr/>
            </a:lvl1pPr>
          </a:lstStyle>
          <a:p>
            <a:r>
              <a:rPr lang="en-US" dirty="0"/>
              <a:t>Click the icon</a:t>
            </a:r>
            <a:br>
              <a:rPr lang="en-US" dirty="0"/>
            </a:br>
            <a:r>
              <a:rPr lang="en-US" dirty="0"/>
              <a:t>to insert a photo</a:t>
            </a:r>
          </a:p>
        </p:txBody>
      </p:sp>
      <p:sp>
        <p:nvSpPr>
          <p:cNvPr id="10" name="Rectangle 4">
            <a:extLst>
              <a:ext uri="{FF2B5EF4-FFF2-40B4-BE49-F238E27FC236}">
                <a16:creationId xmlns:a16="http://schemas.microsoft.com/office/drawing/2014/main" id="{6DBFCBC7-E6CC-1BE8-34CF-BC704D60514A}"/>
              </a:ext>
            </a:extLst>
          </p:cNvPr>
          <p:cNvSpPr/>
          <p:nvPr userDrawn="1"/>
        </p:nvSpPr>
        <p:spPr>
          <a:xfrm>
            <a:off x="7315200" y="0"/>
            <a:ext cx="4876800"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 name="connsiteX4" fmla="*/ 0 w 48768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0" h="6858000">
                <a:moveTo>
                  <a:pt x="0" y="0"/>
                </a:moveTo>
                <a:lnTo>
                  <a:pt x="4876800" y="0"/>
                </a:lnTo>
                <a:lnTo>
                  <a:pt x="4876800" y="6858000"/>
                </a:lnTo>
                <a:lnTo>
                  <a:pt x="0" y="6858000"/>
                </a:lnTo>
                <a:cubicBezTo>
                  <a:pt x="246543" y="4869293"/>
                  <a:pt x="243164" y="2107550"/>
                  <a:pt x="0" y="0"/>
                </a:cubicBezTo>
                <a:close/>
              </a:path>
            </a:pathLst>
          </a:custGeom>
          <a:solidFill>
            <a:srgbClr val="A51417"/>
          </a:solidFill>
          <a:ln>
            <a:solidFill>
              <a:srgbClr val="A5141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71545" y="2792770"/>
            <a:ext cx="3338818" cy="1760941"/>
          </a:xfrm>
        </p:spPr>
        <p:txBody>
          <a:bodyPr lIns="0" tIns="0" rIns="0" bIns="0"/>
          <a:lstStyle>
            <a:lvl1pPr algn="l">
              <a:defRPr sz="38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8271543" y="4854870"/>
            <a:ext cx="3338819" cy="1465788"/>
          </a:xfrm>
        </p:spPr>
        <p:txBody>
          <a:bodyPr lIns="0" tIns="0" rIns="0" bIns="0"/>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5" descr="A white letter on a black background&#10;&#10;Description automatically generated">
            <a:extLst>
              <a:ext uri="{FF2B5EF4-FFF2-40B4-BE49-F238E27FC236}">
                <a16:creationId xmlns:a16="http://schemas.microsoft.com/office/drawing/2014/main" id="{CFAEF535-4812-6A5A-2E6A-6BAA02077A9C}"/>
              </a:ext>
            </a:extLst>
          </p:cNvPr>
          <p:cNvPicPr>
            <a:picLocks noChangeAspect="1"/>
          </p:cNvPicPr>
          <p:nvPr userDrawn="1"/>
        </p:nvPicPr>
        <p:blipFill>
          <a:blip r:embed="rId2"/>
          <a:stretch>
            <a:fillRect/>
          </a:stretch>
        </p:blipFill>
        <p:spPr>
          <a:xfrm>
            <a:off x="738068" y="5438509"/>
            <a:ext cx="4232517" cy="577572"/>
          </a:xfrm>
          <a:prstGeom prst="rect">
            <a:avLst/>
          </a:prstGeom>
        </p:spPr>
      </p:pic>
      <p:pic>
        <p:nvPicPr>
          <p:cNvPr id="4" name="Picture 3" descr="A black and white logo&#10;&#10;Description automatically generated">
            <a:extLst>
              <a:ext uri="{FF2B5EF4-FFF2-40B4-BE49-F238E27FC236}">
                <a16:creationId xmlns:a16="http://schemas.microsoft.com/office/drawing/2014/main" id="{EDA35DE8-69A7-6312-D5E8-614298BEB92E}"/>
              </a:ext>
            </a:extLst>
          </p:cNvPr>
          <p:cNvPicPr>
            <a:picLocks noChangeAspect="1"/>
          </p:cNvPicPr>
          <p:nvPr userDrawn="1"/>
        </p:nvPicPr>
        <p:blipFill>
          <a:blip r:embed="rId3"/>
          <a:stretch>
            <a:fillRect/>
          </a:stretch>
        </p:blipFill>
        <p:spPr>
          <a:xfrm>
            <a:off x="9939528" y="709934"/>
            <a:ext cx="1473736" cy="1677649"/>
          </a:xfrm>
          <a:prstGeom prst="rect">
            <a:avLst/>
          </a:prstGeom>
          <a:noFill/>
        </p:spPr>
      </p:pic>
      <p:sp>
        <p:nvSpPr>
          <p:cNvPr id="5" name="TextBox 4">
            <a:extLst>
              <a:ext uri="{FF2B5EF4-FFF2-40B4-BE49-F238E27FC236}">
                <a16:creationId xmlns:a16="http://schemas.microsoft.com/office/drawing/2014/main" id="{8F05DAAE-A336-63F6-EA2C-CF3CBFF0C85D}"/>
              </a:ext>
            </a:extLst>
          </p:cNvPr>
          <p:cNvSpPr txBox="1"/>
          <p:nvPr userDrawn="1"/>
        </p:nvSpPr>
        <p:spPr>
          <a:xfrm>
            <a:off x="11620175" y="6508750"/>
            <a:ext cx="571826" cy="276999"/>
          </a:xfrm>
          <a:prstGeom prst="rect">
            <a:avLst/>
          </a:prstGeom>
          <a:noFill/>
        </p:spPr>
        <p:txBody>
          <a:bodyPr wrap="square" rtlCol="0">
            <a:spAutoFit/>
          </a:bodyPr>
          <a:lstStyle/>
          <a:p>
            <a:pPr algn="ctr"/>
            <a:fld id="{10F103F9-FBFB-4741-B3A3-3F2FAF542BF5}" type="slidenum">
              <a:rPr lang="en-US" sz="1200" smtClean="0">
                <a:solidFill>
                  <a:schemeClr val="tx1"/>
                </a:solidFill>
              </a:rPr>
              <a:pPr algn="ctr"/>
              <a:t>‹#›</a:t>
            </a:fld>
            <a:endParaRPr lang="en-US" sz="1200" dirty="0">
              <a:solidFill>
                <a:schemeClr val="tx1"/>
              </a:solidFill>
            </a:endParaRPr>
          </a:p>
        </p:txBody>
      </p:sp>
    </p:spTree>
    <p:extLst>
      <p:ext uri="{BB962C8B-B14F-4D97-AF65-F5344CB8AC3E}">
        <p14:creationId xmlns:p14="http://schemas.microsoft.com/office/powerpoint/2010/main" val="4091629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Heading + Arc">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B55666E3-6E3E-D8FC-A328-74E347BB3A7A}"/>
              </a:ext>
            </a:extLst>
          </p:cNvPr>
          <p:cNvSpPr/>
          <p:nvPr userDrawn="1"/>
        </p:nvSpPr>
        <p:spPr>
          <a:xfrm>
            <a:off x="-1262" y="4209939"/>
            <a:ext cx="12192000" cy="2671745"/>
          </a:xfrm>
          <a:custGeom>
            <a:avLst/>
            <a:gdLst>
              <a:gd name="connsiteX0" fmla="*/ 12192000 w 12192000"/>
              <a:gd name="connsiteY0" fmla="*/ 0 h 2671745"/>
              <a:gd name="connsiteX1" fmla="*/ 12192000 w 12192000"/>
              <a:gd name="connsiteY1" fmla="*/ 585787 h 2671745"/>
              <a:gd name="connsiteX2" fmla="*/ 12192000 w 12192000"/>
              <a:gd name="connsiteY2" fmla="*/ 2085958 h 2671745"/>
              <a:gd name="connsiteX3" fmla="*/ 12192000 w 12192000"/>
              <a:gd name="connsiteY3" fmla="*/ 2671745 h 2671745"/>
              <a:gd name="connsiteX4" fmla="*/ 0 w 12192000"/>
              <a:gd name="connsiteY4" fmla="*/ 2671745 h 2671745"/>
              <a:gd name="connsiteX5" fmla="*/ 0 w 12192000"/>
              <a:gd name="connsiteY5" fmla="*/ 2085958 h 2671745"/>
              <a:gd name="connsiteX6" fmla="*/ 0 w 12192000"/>
              <a:gd name="connsiteY6" fmla="*/ 587245 h 2671745"/>
              <a:gd name="connsiteX7" fmla="*/ 0 w 12192000"/>
              <a:gd name="connsiteY7" fmla="*/ 1458 h 2671745"/>
              <a:gd name="connsiteX8" fmla="*/ 438287 w 12192000"/>
              <a:gd name="connsiteY8" fmla="*/ 91514 h 2671745"/>
              <a:gd name="connsiteX9" fmla="*/ 11442301 w 12192000"/>
              <a:gd name="connsiteY9" fmla="*/ 142990 h 267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671745">
                <a:moveTo>
                  <a:pt x="12192000" y="0"/>
                </a:moveTo>
                <a:lnTo>
                  <a:pt x="12192000" y="585787"/>
                </a:lnTo>
                <a:lnTo>
                  <a:pt x="12192000" y="2085958"/>
                </a:lnTo>
                <a:lnTo>
                  <a:pt x="12192000" y="2671745"/>
                </a:lnTo>
                <a:lnTo>
                  <a:pt x="0" y="2671745"/>
                </a:lnTo>
                <a:lnTo>
                  <a:pt x="0" y="2085958"/>
                </a:lnTo>
                <a:lnTo>
                  <a:pt x="0" y="587245"/>
                </a:lnTo>
                <a:lnTo>
                  <a:pt x="0" y="1458"/>
                </a:lnTo>
                <a:lnTo>
                  <a:pt x="438287" y="91514"/>
                </a:lnTo>
                <a:cubicBezTo>
                  <a:pt x="4704734" y="941799"/>
                  <a:pt x="7851668" y="799446"/>
                  <a:pt x="11442301" y="142990"/>
                </a:cubicBezTo>
                <a:close/>
              </a:path>
            </a:pathLst>
          </a:custGeom>
          <a:solidFill>
            <a:srgbClr val="A51417"/>
          </a:solidFill>
          <a:ln>
            <a:solidFill>
              <a:srgbClr val="A51417"/>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800">
              <a:solidFill>
                <a:schemeClr val="bg2"/>
              </a:solidFill>
            </a:endParaRPr>
          </a:p>
        </p:txBody>
      </p:sp>
      <p:sp>
        <p:nvSpPr>
          <p:cNvPr id="2" name="Title 1">
            <a:extLst>
              <a:ext uri="{FF2B5EF4-FFF2-40B4-BE49-F238E27FC236}">
                <a16:creationId xmlns:a16="http://schemas.microsoft.com/office/drawing/2014/main" id="{657A1572-60B6-D549-9E95-52CA0994EE62}"/>
              </a:ext>
            </a:extLst>
          </p:cNvPr>
          <p:cNvSpPr txBox="1">
            <a:spLocks/>
          </p:cNvSpPr>
          <p:nvPr userDrawn="1"/>
        </p:nvSpPr>
        <p:spPr>
          <a:xfrm>
            <a:off x="838200" y="2648061"/>
            <a:ext cx="10515600" cy="667481"/>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1"/>
                </a:solidFill>
                <a:latin typeface="Georgia" panose="02040502050405020303" pitchFamily="18" charset="0"/>
                <a:ea typeface="Georgia" panose="02040502050405020303" pitchFamily="18" charset="0"/>
                <a:cs typeface="Times New Roman" charset="0"/>
              </a:defRPr>
            </a:lvl1pPr>
          </a:lstStyle>
          <a:p>
            <a:pPr algn="ctr"/>
            <a:endParaRPr lang="en-US" dirty="0"/>
          </a:p>
        </p:txBody>
      </p:sp>
      <p:sp>
        <p:nvSpPr>
          <p:cNvPr id="10" name="Title 1">
            <a:extLst>
              <a:ext uri="{FF2B5EF4-FFF2-40B4-BE49-F238E27FC236}">
                <a16:creationId xmlns:a16="http://schemas.microsoft.com/office/drawing/2014/main" id="{9CB16783-5851-963A-2CCA-2506FCB0466F}"/>
              </a:ext>
            </a:extLst>
          </p:cNvPr>
          <p:cNvSpPr>
            <a:spLocks noGrp="1"/>
          </p:cNvSpPr>
          <p:nvPr>
            <p:ph type="ctrTitle" hasCustomPrompt="1"/>
          </p:nvPr>
        </p:nvSpPr>
        <p:spPr>
          <a:xfrm>
            <a:off x="0" y="2796321"/>
            <a:ext cx="12192000" cy="667481"/>
          </a:xfrm>
          <a:prstGeom prst="rect">
            <a:avLst/>
          </a:prstGeom>
        </p:spPr>
        <p:txBody>
          <a:bodyPr anchor="b"/>
          <a:lstStyle>
            <a:lvl1pPr algn="ctr">
              <a:defRPr sz="4000" b="1">
                <a:solidFill>
                  <a:schemeClr val="tx2"/>
                </a:solidFill>
                <a:latin typeface="Georgia" panose="02040502050405020303" pitchFamily="18" charset="0"/>
              </a:defRPr>
            </a:lvl1pPr>
          </a:lstStyle>
          <a:p>
            <a:r>
              <a:rPr lang="en-US" dirty="0"/>
              <a:t>Click to edit Section title style</a:t>
            </a:r>
          </a:p>
        </p:txBody>
      </p:sp>
      <p:sp>
        <p:nvSpPr>
          <p:cNvPr id="11" name="Subtitle 2">
            <a:extLst>
              <a:ext uri="{FF2B5EF4-FFF2-40B4-BE49-F238E27FC236}">
                <a16:creationId xmlns:a16="http://schemas.microsoft.com/office/drawing/2014/main" id="{ACEDD667-6D50-436E-E4FC-3D2CFD5882D8}"/>
              </a:ext>
            </a:extLst>
          </p:cNvPr>
          <p:cNvSpPr>
            <a:spLocks noGrp="1"/>
          </p:cNvSpPr>
          <p:nvPr>
            <p:ph type="subTitle" idx="1" hasCustomPrompt="1"/>
          </p:nvPr>
        </p:nvSpPr>
        <p:spPr>
          <a:xfrm>
            <a:off x="7127" y="3724764"/>
            <a:ext cx="12192000" cy="336915"/>
          </a:xfrm>
          <a:prstGeom prst="rect">
            <a:avLst/>
          </a:prstGeom>
        </p:spPr>
        <p:txBody>
          <a:bodyPr>
            <a:noAutofit/>
          </a:bodyPr>
          <a:lstStyle>
            <a:lvl1pPr marL="0" indent="0" algn="ctr">
              <a:buNone/>
              <a:defRPr sz="2400">
                <a:solidFill>
                  <a:schemeClr val="tx1"/>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Section subtitle style</a:t>
            </a:r>
          </a:p>
        </p:txBody>
      </p:sp>
      <p:pic>
        <p:nvPicPr>
          <p:cNvPr id="5" name="Picture 4" descr="A black and white logo&#10;&#10;Description automatically generated">
            <a:extLst>
              <a:ext uri="{FF2B5EF4-FFF2-40B4-BE49-F238E27FC236}">
                <a16:creationId xmlns:a16="http://schemas.microsoft.com/office/drawing/2014/main" id="{A933EAA2-E186-D4F1-34B4-600EE73D0562}"/>
              </a:ext>
            </a:extLst>
          </p:cNvPr>
          <p:cNvPicPr>
            <a:picLocks noChangeAspect="1"/>
          </p:cNvPicPr>
          <p:nvPr userDrawn="1"/>
        </p:nvPicPr>
        <p:blipFill>
          <a:blip r:embed="rId2"/>
          <a:stretch>
            <a:fillRect/>
          </a:stretch>
        </p:blipFill>
        <p:spPr>
          <a:xfrm>
            <a:off x="5378134" y="671226"/>
            <a:ext cx="1463593" cy="1666103"/>
          </a:xfrm>
          <a:prstGeom prst="rect">
            <a:avLst/>
          </a:prstGeom>
        </p:spPr>
      </p:pic>
      <p:sp>
        <p:nvSpPr>
          <p:cNvPr id="3" name="TextBox 2">
            <a:extLst>
              <a:ext uri="{FF2B5EF4-FFF2-40B4-BE49-F238E27FC236}">
                <a16:creationId xmlns:a16="http://schemas.microsoft.com/office/drawing/2014/main" id="{2E82DB2D-F811-9D80-CE42-F637580D902F}"/>
              </a:ext>
            </a:extLst>
          </p:cNvPr>
          <p:cNvSpPr txBox="1"/>
          <p:nvPr userDrawn="1"/>
        </p:nvSpPr>
        <p:spPr>
          <a:xfrm>
            <a:off x="11620175" y="6508750"/>
            <a:ext cx="571826" cy="276999"/>
          </a:xfrm>
          <a:prstGeom prst="rect">
            <a:avLst/>
          </a:prstGeom>
          <a:noFill/>
        </p:spPr>
        <p:txBody>
          <a:bodyPr wrap="square" rtlCol="0">
            <a:spAutoFit/>
          </a:bodyPr>
          <a:lstStyle/>
          <a:p>
            <a:pPr algn="ctr"/>
            <a:fld id="{10F103F9-FBFB-4741-B3A3-3F2FAF542BF5}" type="slidenum">
              <a:rPr lang="en-US" sz="1200" smtClean="0">
                <a:solidFill>
                  <a:schemeClr val="tx1"/>
                </a:solidFill>
              </a:rPr>
              <a:pPr algn="ctr"/>
              <a:t>‹#›</a:t>
            </a:fld>
            <a:endParaRPr lang="en-US" sz="1200" dirty="0">
              <a:solidFill>
                <a:schemeClr val="tx1"/>
              </a:solidFill>
            </a:endParaRPr>
          </a:p>
        </p:txBody>
      </p:sp>
      <p:sp>
        <p:nvSpPr>
          <p:cNvPr id="4" name="TextBox 3">
            <a:extLst>
              <a:ext uri="{FF2B5EF4-FFF2-40B4-BE49-F238E27FC236}">
                <a16:creationId xmlns:a16="http://schemas.microsoft.com/office/drawing/2014/main" id="{61BF1498-EE59-74CA-E690-4176CFC699A3}"/>
              </a:ext>
            </a:extLst>
          </p:cNvPr>
          <p:cNvSpPr txBox="1"/>
          <p:nvPr userDrawn="1"/>
        </p:nvSpPr>
        <p:spPr>
          <a:xfrm>
            <a:off x="246184" y="6508750"/>
            <a:ext cx="8815754" cy="184666"/>
          </a:xfrm>
          <a:prstGeom prst="rect">
            <a:avLst/>
          </a:prstGeom>
          <a:noFill/>
        </p:spPr>
        <p:txBody>
          <a:bodyPr wrap="square" lIns="0" tIns="0" rIns="0" bIns="0" rtlCol="0">
            <a:spAutoFit/>
          </a:bodyPr>
          <a:lstStyle/>
          <a:p>
            <a:r>
              <a:rPr lang="en-US" sz="1200" dirty="0">
                <a:solidFill>
                  <a:schemeClr val="tx1"/>
                </a:solidFill>
              </a:rPr>
              <a:t>Program in Physical Therapy</a:t>
            </a:r>
          </a:p>
        </p:txBody>
      </p:sp>
    </p:spTree>
    <p:extLst>
      <p:ext uri="{BB962C8B-B14F-4D97-AF65-F5344CB8AC3E}">
        <p14:creationId xmlns:p14="http://schemas.microsoft.com/office/powerpoint/2010/main" val="4061753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Photo + Arc">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9C89CF58-0182-1B7A-A772-66BD06B6FFAD}"/>
              </a:ext>
            </a:extLst>
          </p:cNvPr>
          <p:cNvSpPr/>
          <p:nvPr userDrawn="1"/>
        </p:nvSpPr>
        <p:spPr>
          <a:xfrm>
            <a:off x="0" y="4209939"/>
            <a:ext cx="12198096" cy="2671745"/>
          </a:xfrm>
          <a:custGeom>
            <a:avLst/>
            <a:gdLst>
              <a:gd name="connsiteX0" fmla="*/ 12192000 w 12192000"/>
              <a:gd name="connsiteY0" fmla="*/ 0 h 2671745"/>
              <a:gd name="connsiteX1" fmla="*/ 12192000 w 12192000"/>
              <a:gd name="connsiteY1" fmla="*/ 585787 h 2671745"/>
              <a:gd name="connsiteX2" fmla="*/ 12192000 w 12192000"/>
              <a:gd name="connsiteY2" fmla="*/ 2085958 h 2671745"/>
              <a:gd name="connsiteX3" fmla="*/ 12192000 w 12192000"/>
              <a:gd name="connsiteY3" fmla="*/ 2671745 h 2671745"/>
              <a:gd name="connsiteX4" fmla="*/ 0 w 12192000"/>
              <a:gd name="connsiteY4" fmla="*/ 2671745 h 2671745"/>
              <a:gd name="connsiteX5" fmla="*/ 0 w 12192000"/>
              <a:gd name="connsiteY5" fmla="*/ 2085958 h 2671745"/>
              <a:gd name="connsiteX6" fmla="*/ 0 w 12192000"/>
              <a:gd name="connsiteY6" fmla="*/ 587245 h 2671745"/>
              <a:gd name="connsiteX7" fmla="*/ 0 w 12192000"/>
              <a:gd name="connsiteY7" fmla="*/ 1458 h 2671745"/>
              <a:gd name="connsiteX8" fmla="*/ 438287 w 12192000"/>
              <a:gd name="connsiteY8" fmla="*/ 91514 h 2671745"/>
              <a:gd name="connsiteX9" fmla="*/ 11442301 w 12192000"/>
              <a:gd name="connsiteY9" fmla="*/ 142990 h 267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671745">
                <a:moveTo>
                  <a:pt x="12192000" y="0"/>
                </a:moveTo>
                <a:lnTo>
                  <a:pt x="12192000" y="585787"/>
                </a:lnTo>
                <a:lnTo>
                  <a:pt x="12192000" y="2085958"/>
                </a:lnTo>
                <a:lnTo>
                  <a:pt x="12192000" y="2671745"/>
                </a:lnTo>
                <a:lnTo>
                  <a:pt x="0" y="2671745"/>
                </a:lnTo>
                <a:lnTo>
                  <a:pt x="0" y="2085958"/>
                </a:lnTo>
                <a:lnTo>
                  <a:pt x="0" y="587245"/>
                </a:lnTo>
                <a:lnTo>
                  <a:pt x="0" y="1458"/>
                </a:lnTo>
                <a:lnTo>
                  <a:pt x="438287" y="91514"/>
                </a:lnTo>
                <a:cubicBezTo>
                  <a:pt x="4704734" y="941799"/>
                  <a:pt x="7851668" y="799446"/>
                  <a:pt x="11442301" y="142990"/>
                </a:cubicBezTo>
                <a:close/>
              </a:path>
            </a:pathLst>
          </a:custGeom>
          <a:solidFill>
            <a:srgbClr val="A51417"/>
          </a:solidFill>
          <a:ln>
            <a:solidFill>
              <a:srgbClr val="A51417"/>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800"/>
          </a:p>
        </p:txBody>
      </p:sp>
      <p:sp>
        <p:nvSpPr>
          <p:cNvPr id="11" name="Picture Placeholder 10">
            <a:extLst>
              <a:ext uri="{FF2B5EF4-FFF2-40B4-BE49-F238E27FC236}">
                <a16:creationId xmlns:a16="http://schemas.microsoft.com/office/drawing/2014/main" id="{B4658AFD-3F02-F6E2-BEF6-C80E8A2DB808}"/>
              </a:ext>
            </a:extLst>
          </p:cNvPr>
          <p:cNvSpPr>
            <a:spLocks noGrp="1"/>
          </p:cNvSpPr>
          <p:nvPr>
            <p:ph type="pic" sz="quarter" idx="10" hasCustomPrompt="1"/>
          </p:nvPr>
        </p:nvSpPr>
        <p:spPr>
          <a:xfrm>
            <a:off x="0" y="0"/>
            <a:ext cx="12192000" cy="4892731"/>
          </a:xfrm>
          <a:custGeom>
            <a:avLst/>
            <a:gdLst>
              <a:gd name="connsiteX0" fmla="*/ 0 w 12192000"/>
              <a:gd name="connsiteY0" fmla="*/ 0 h 4892731"/>
              <a:gd name="connsiteX1" fmla="*/ 12192000 w 12192000"/>
              <a:gd name="connsiteY1" fmla="*/ 0 h 4892731"/>
              <a:gd name="connsiteX2" fmla="*/ 12192000 w 12192000"/>
              <a:gd name="connsiteY2" fmla="*/ 4211101 h 4892731"/>
              <a:gd name="connsiteX3" fmla="*/ 11448022 w 12192000"/>
              <a:gd name="connsiteY3" fmla="*/ 4352929 h 4892731"/>
              <a:gd name="connsiteX4" fmla="*/ 438506 w 12192000"/>
              <a:gd name="connsiteY4" fmla="*/ 4301453 h 4892731"/>
              <a:gd name="connsiteX5" fmla="*/ 0 w 12192000"/>
              <a:gd name="connsiteY5" fmla="*/ 4211397 h 489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892731">
                <a:moveTo>
                  <a:pt x="0" y="0"/>
                </a:moveTo>
                <a:lnTo>
                  <a:pt x="12192000" y="0"/>
                </a:lnTo>
                <a:lnTo>
                  <a:pt x="12192000" y="4211101"/>
                </a:lnTo>
                <a:lnTo>
                  <a:pt x="11448022" y="4352929"/>
                </a:lnTo>
                <a:cubicBezTo>
                  <a:pt x="7855594" y="5009385"/>
                  <a:pt x="4707087" y="5151738"/>
                  <a:pt x="438506" y="4301453"/>
                </a:cubicBezTo>
                <a:lnTo>
                  <a:pt x="0" y="4211397"/>
                </a:lnTo>
                <a:close/>
              </a:path>
            </a:pathLst>
          </a:custGeom>
        </p:spPr>
        <p:txBody>
          <a:bodyPr wrap="square" tIns="1097280">
            <a:noAutofit/>
          </a:bodyPr>
          <a:lstStyle>
            <a:lvl1pPr marL="0" indent="0" algn="ctr">
              <a:buNone/>
              <a:defRPr/>
            </a:lvl1pPr>
          </a:lstStyle>
          <a:p>
            <a:r>
              <a:rPr lang="en-US" dirty="0"/>
              <a:t>Click the icon</a:t>
            </a:r>
            <a:br>
              <a:rPr lang="en-US" dirty="0"/>
            </a:br>
            <a:r>
              <a:rPr lang="en-US" dirty="0"/>
              <a:t>to insert a photo</a:t>
            </a:r>
          </a:p>
        </p:txBody>
      </p:sp>
      <p:sp>
        <p:nvSpPr>
          <p:cNvPr id="9" name="Title 1">
            <a:extLst>
              <a:ext uri="{FF2B5EF4-FFF2-40B4-BE49-F238E27FC236}">
                <a16:creationId xmlns:a16="http://schemas.microsoft.com/office/drawing/2014/main" id="{C8B47C0E-99AC-F609-752F-55B224D29C46}"/>
              </a:ext>
            </a:extLst>
          </p:cNvPr>
          <p:cNvSpPr>
            <a:spLocks noGrp="1"/>
          </p:cNvSpPr>
          <p:nvPr>
            <p:ph type="ctrTitle"/>
          </p:nvPr>
        </p:nvSpPr>
        <p:spPr>
          <a:xfrm>
            <a:off x="0" y="5136943"/>
            <a:ext cx="12199127" cy="1217083"/>
          </a:xfrm>
        </p:spPr>
        <p:txBody>
          <a:bodyPr lIns="0" tIns="0" rIns="0" bIns="0"/>
          <a:lstStyle>
            <a:lvl1pPr algn="ctr">
              <a:defRPr sz="3800">
                <a:solidFill>
                  <a:schemeClr val="tx1"/>
                </a:solidFill>
              </a:defRPr>
            </a:lvl1pPr>
          </a:lstStyle>
          <a:p>
            <a:r>
              <a:rPr lang="en-US" dirty="0"/>
              <a:t>Click to edit Master title style</a:t>
            </a:r>
          </a:p>
        </p:txBody>
      </p:sp>
      <p:sp>
        <p:nvSpPr>
          <p:cNvPr id="2" name="TextBox 1">
            <a:extLst>
              <a:ext uri="{FF2B5EF4-FFF2-40B4-BE49-F238E27FC236}">
                <a16:creationId xmlns:a16="http://schemas.microsoft.com/office/drawing/2014/main" id="{6F9C0A5B-6F69-7CF8-D41E-ACF40DA36FD6}"/>
              </a:ext>
            </a:extLst>
          </p:cNvPr>
          <p:cNvSpPr txBox="1"/>
          <p:nvPr userDrawn="1"/>
        </p:nvSpPr>
        <p:spPr>
          <a:xfrm>
            <a:off x="11620175" y="6508750"/>
            <a:ext cx="571826" cy="276999"/>
          </a:xfrm>
          <a:prstGeom prst="rect">
            <a:avLst/>
          </a:prstGeom>
          <a:noFill/>
        </p:spPr>
        <p:txBody>
          <a:bodyPr wrap="square" rtlCol="0">
            <a:spAutoFit/>
          </a:bodyPr>
          <a:lstStyle/>
          <a:p>
            <a:pPr algn="ctr"/>
            <a:fld id="{10F103F9-FBFB-4741-B3A3-3F2FAF542BF5}" type="slidenum">
              <a:rPr lang="en-US" sz="1200" smtClean="0">
                <a:solidFill>
                  <a:schemeClr val="tx1"/>
                </a:solidFill>
              </a:rPr>
              <a:pPr algn="ctr"/>
              <a:t>‹#›</a:t>
            </a:fld>
            <a:endParaRPr lang="en-US" sz="1200" dirty="0">
              <a:solidFill>
                <a:schemeClr val="tx1"/>
              </a:solidFill>
            </a:endParaRPr>
          </a:p>
        </p:txBody>
      </p:sp>
      <p:sp>
        <p:nvSpPr>
          <p:cNvPr id="3" name="TextBox 2">
            <a:extLst>
              <a:ext uri="{FF2B5EF4-FFF2-40B4-BE49-F238E27FC236}">
                <a16:creationId xmlns:a16="http://schemas.microsoft.com/office/drawing/2014/main" id="{D5482CB0-BAE3-D307-EBDD-DC3C99774BED}"/>
              </a:ext>
            </a:extLst>
          </p:cNvPr>
          <p:cNvSpPr txBox="1"/>
          <p:nvPr userDrawn="1"/>
        </p:nvSpPr>
        <p:spPr>
          <a:xfrm>
            <a:off x="246184" y="6508750"/>
            <a:ext cx="8815754" cy="184666"/>
          </a:xfrm>
          <a:prstGeom prst="rect">
            <a:avLst/>
          </a:prstGeom>
          <a:noFill/>
        </p:spPr>
        <p:txBody>
          <a:bodyPr wrap="square" lIns="0" tIns="0" rIns="0" bIns="0" rtlCol="0">
            <a:spAutoFit/>
          </a:bodyPr>
          <a:lstStyle/>
          <a:p>
            <a:r>
              <a:rPr lang="en-US" sz="1200" dirty="0">
                <a:solidFill>
                  <a:schemeClr val="tx1"/>
                </a:solidFill>
              </a:rPr>
              <a:t>Program in Physical Therapy </a:t>
            </a:r>
          </a:p>
        </p:txBody>
      </p:sp>
    </p:spTree>
    <p:extLst>
      <p:ext uri="{BB962C8B-B14F-4D97-AF65-F5344CB8AC3E}">
        <p14:creationId xmlns:p14="http://schemas.microsoft.com/office/powerpoint/2010/main" val="2976954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ext on Whit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31775" indent="-231775">
              <a:tabLs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pic>
        <p:nvPicPr>
          <p:cNvPr id="4" name="Picture 3" descr="A black and white logo&#10;&#10;Description automatically generated">
            <a:extLst>
              <a:ext uri="{FF2B5EF4-FFF2-40B4-BE49-F238E27FC236}">
                <a16:creationId xmlns:a16="http://schemas.microsoft.com/office/drawing/2014/main" id="{D2725159-8E8A-FDC3-F839-729AF25B2B4B}"/>
              </a:ext>
            </a:extLst>
          </p:cNvPr>
          <p:cNvPicPr>
            <a:picLocks noChangeAspect="1"/>
          </p:cNvPicPr>
          <p:nvPr userDrawn="1"/>
        </p:nvPicPr>
        <p:blipFill>
          <a:blip r:embed="rId2"/>
          <a:stretch>
            <a:fillRect/>
          </a:stretch>
        </p:blipFill>
        <p:spPr>
          <a:xfrm>
            <a:off x="10790682" y="435614"/>
            <a:ext cx="860326" cy="979365"/>
          </a:xfrm>
          <a:prstGeom prst="rect">
            <a:avLst/>
          </a:prstGeom>
        </p:spPr>
      </p:pic>
    </p:spTree>
    <p:extLst>
      <p:ext uri="{BB962C8B-B14F-4D97-AF65-F5344CB8AC3E}">
        <p14:creationId xmlns:p14="http://schemas.microsoft.com/office/powerpoint/2010/main" val="1324943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Placeholder Block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A black and white logo&#10;&#10;Description automatically generated">
            <a:extLst>
              <a:ext uri="{FF2B5EF4-FFF2-40B4-BE49-F238E27FC236}">
                <a16:creationId xmlns:a16="http://schemas.microsoft.com/office/drawing/2014/main" id="{6184BCE0-493C-6F92-5D0C-372A0D8EF376}"/>
              </a:ext>
            </a:extLst>
          </p:cNvPr>
          <p:cNvPicPr>
            <a:picLocks noChangeAspect="1"/>
          </p:cNvPicPr>
          <p:nvPr userDrawn="1"/>
        </p:nvPicPr>
        <p:blipFill>
          <a:blip r:embed="rId2"/>
          <a:stretch>
            <a:fillRect/>
          </a:stretch>
        </p:blipFill>
        <p:spPr>
          <a:xfrm>
            <a:off x="10790682" y="435614"/>
            <a:ext cx="860326" cy="979365"/>
          </a:xfrm>
          <a:prstGeom prst="rect">
            <a:avLst/>
          </a:prstGeom>
        </p:spPr>
      </p:pic>
    </p:spTree>
    <p:extLst>
      <p:ext uri="{BB962C8B-B14F-4D97-AF65-F5344CB8AC3E}">
        <p14:creationId xmlns:p14="http://schemas.microsoft.com/office/powerpoint/2010/main" val="2071635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Two Block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ctr" anchorCtr="0">
            <a:norm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8524" y="1535113"/>
            <a:ext cx="5389033" cy="639762"/>
          </a:xfrm>
        </p:spPr>
        <p:txBody>
          <a:bodyPr anchor="ctr" anchorCtr="0">
            <a:norm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3852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a:extLst>
              <a:ext uri="{FF2B5EF4-FFF2-40B4-BE49-F238E27FC236}">
                <a16:creationId xmlns:a16="http://schemas.microsoft.com/office/drawing/2014/main" id="{B140CB3C-060A-A3AD-F466-C4A5CC6FFF49}"/>
              </a:ext>
            </a:extLst>
          </p:cNvPr>
          <p:cNvPicPr>
            <a:picLocks noChangeAspect="1"/>
          </p:cNvPicPr>
          <p:nvPr userDrawn="1"/>
        </p:nvPicPr>
        <p:blipFill>
          <a:blip r:embed="rId2"/>
          <a:stretch>
            <a:fillRect/>
          </a:stretch>
        </p:blipFill>
        <p:spPr>
          <a:xfrm>
            <a:off x="10790682" y="435614"/>
            <a:ext cx="860326" cy="979365"/>
          </a:xfrm>
          <a:prstGeom prst="rect">
            <a:avLst/>
          </a:prstGeom>
        </p:spPr>
      </p:pic>
    </p:spTree>
    <p:extLst>
      <p:ext uri="{BB962C8B-B14F-4D97-AF65-F5344CB8AC3E}">
        <p14:creationId xmlns:p14="http://schemas.microsoft.com/office/powerpoint/2010/main" val="2569221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Two Blocks + Enhanced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05451"/>
            <a:ext cx="5386917" cy="528149"/>
          </a:xfrm>
          <a:solidFill>
            <a:schemeClr val="bg2"/>
          </a:solidFill>
        </p:spPr>
        <p:txBody>
          <a:bodyPr lIns="182880" anchor="ctr" anchorCtr="0">
            <a:normAutofit/>
          </a:bodyPr>
          <a:lstStyle>
            <a:lvl1pPr marL="0" indent="0">
              <a:buNone/>
              <a:defRPr sz="2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338997"/>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8524" y="1605451"/>
            <a:ext cx="5386917" cy="528149"/>
          </a:xfrm>
          <a:solidFill>
            <a:schemeClr val="bg2"/>
          </a:solidFill>
        </p:spPr>
        <p:txBody>
          <a:bodyPr lIns="182880" anchor="ctr" anchorCtr="0">
            <a:normAutofit/>
          </a:bodyPr>
          <a:lstStyle>
            <a:lvl1pPr marL="0" indent="0">
              <a:buNone/>
              <a:defRPr sz="2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38524" y="2338997"/>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descr="A black and white logo&#10;&#10;Description automatically generated">
            <a:extLst>
              <a:ext uri="{FF2B5EF4-FFF2-40B4-BE49-F238E27FC236}">
                <a16:creationId xmlns:a16="http://schemas.microsoft.com/office/drawing/2014/main" id="{B140CB3C-060A-A3AD-F466-C4A5CC6FFF49}"/>
              </a:ext>
            </a:extLst>
          </p:cNvPr>
          <p:cNvPicPr>
            <a:picLocks noChangeAspect="1"/>
          </p:cNvPicPr>
          <p:nvPr userDrawn="1"/>
        </p:nvPicPr>
        <p:blipFill>
          <a:blip r:embed="rId2"/>
          <a:stretch>
            <a:fillRect/>
          </a:stretch>
        </p:blipFill>
        <p:spPr>
          <a:xfrm>
            <a:off x="10790682" y="435614"/>
            <a:ext cx="860326" cy="979365"/>
          </a:xfrm>
          <a:prstGeom prst="rect">
            <a:avLst/>
          </a:prstGeom>
        </p:spPr>
      </p:pic>
    </p:spTree>
    <p:extLst>
      <p:ext uri="{BB962C8B-B14F-4D97-AF65-F5344CB8AC3E}">
        <p14:creationId xmlns:p14="http://schemas.microsoft.com/office/powerpoint/2010/main" val="47847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037365"/>
            <a:ext cx="12188825" cy="820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5973357"/>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03B9496-1BC0-9C48-A813-34C9F06A25E3}" type="datetimeFigureOut">
              <a:rPr lang="en-US" smtClean="0"/>
              <a:t>2/14/2025</a:t>
            </a:fld>
            <a:endParaRPr 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4C0A2B28-02A9-D94A-B5FD-1360F7481894}" type="slidenum">
              <a:rPr lang="en-US" smtClean="0"/>
              <a:t>‹#›</a:t>
            </a:fld>
            <a:endParaRPr lang="en-US"/>
          </a:p>
        </p:txBody>
      </p:sp>
      <p:pic>
        <p:nvPicPr>
          <p:cNvPr id="11" name="Picture 10">
            <a:extLst>
              <a:ext uri="{FF2B5EF4-FFF2-40B4-BE49-F238E27FC236}">
                <a16:creationId xmlns:a16="http://schemas.microsoft.com/office/drawing/2014/main" id="{BFB7C807-FB7B-41E8-9397-96916598BC49}"/>
              </a:ext>
            </a:extLst>
          </p:cNvPr>
          <p:cNvPicPr>
            <a:picLocks noChangeAspect="1"/>
          </p:cNvPicPr>
          <p:nvPr userDrawn="1"/>
        </p:nvPicPr>
        <p:blipFill>
          <a:blip r:embed="rId2"/>
          <a:stretch>
            <a:fillRect/>
          </a:stretch>
        </p:blipFill>
        <p:spPr>
          <a:xfrm>
            <a:off x="9799969" y="171231"/>
            <a:ext cx="2222500" cy="2311400"/>
          </a:xfrm>
          <a:prstGeom prst="rect">
            <a:avLst/>
          </a:prstGeom>
        </p:spPr>
      </p:pic>
    </p:spTree>
    <p:extLst>
      <p:ext uri="{BB962C8B-B14F-4D97-AF65-F5344CB8AC3E}">
        <p14:creationId xmlns:p14="http://schemas.microsoft.com/office/powerpoint/2010/main" val="29283359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Blocks +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31471" y="2043113"/>
            <a:ext cx="3536157" cy="4068763"/>
          </a:xfrm>
        </p:spPr>
        <p:txBody>
          <a:bodyPr/>
          <a:lstStyle>
            <a:lvl1pPr>
              <a:defRPr sz="2400"/>
            </a:lvl1pPr>
            <a:lvl2pPr>
              <a:defRPr sz="2000"/>
            </a:lvl2pPr>
            <a:lvl3pPr>
              <a:defRPr sz="1800"/>
            </a:lvl3pPr>
            <a:lvl4pPr marL="1371600" indent="0">
              <a:buNone/>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373161" y="2043113"/>
            <a:ext cx="3536157" cy="4068763"/>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pic>
        <p:nvPicPr>
          <p:cNvPr id="5" name="Picture 4" descr="A black and white logo&#10;&#10;Description automatically generated">
            <a:extLst>
              <a:ext uri="{FF2B5EF4-FFF2-40B4-BE49-F238E27FC236}">
                <a16:creationId xmlns:a16="http://schemas.microsoft.com/office/drawing/2014/main" id="{6184BCE0-493C-6F92-5D0C-372A0D8EF376}"/>
              </a:ext>
            </a:extLst>
          </p:cNvPr>
          <p:cNvPicPr>
            <a:picLocks noChangeAspect="1"/>
          </p:cNvPicPr>
          <p:nvPr userDrawn="1"/>
        </p:nvPicPr>
        <p:blipFill>
          <a:blip r:embed="rId2"/>
          <a:stretch>
            <a:fillRect/>
          </a:stretch>
        </p:blipFill>
        <p:spPr>
          <a:xfrm>
            <a:off x="10790682" y="435614"/>
            <a:ext cx="860326" cy="979365"/>
          </a:xfrm>
          <a:prstGeom prst="rect">
            <a:avLst/>
          </a:prstGeom>
        </p:spPr>
      </p:pic>
      <p:sp>
        <p:nvSpPr>
          <p:cNvPr id="6" name="Content Placeholder 3">
            <a:extLst>
              <a:ext uri="{FF2B5EF4-FFF2-40B4-BE49-F238E27FC236}">
                <a16:creationId xmlns:a16="http://schemas.microsoft.com/office/drawing/2014/main" id="{A468473D-85B3-A970-9E6E-A6F08F6E81D1}"/>
              </a:ext>
            </a:extLst>
          </p:cNvPr>
          <p:cNvSpPr>
            <a:spLocks noGrp="1"/>
          </p:cNvSpPr>
          <p:nvPr>
            <p:ph sz="half" idx="10"/>
          </p:nvPr>
        </p:nvSpPr>
        <p:spPr>
          <a:xfrm>
            <a:off x="8114851" y="2043113"/>
            <a:ext cx="3536157" cy="4068763"/>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7" name="Text Placeholder 2">
            <a:extLst>
              <a:ext uri="{FF2B5EF4-FFF2-40B4-BE49-F238E27FC236}">
                <a16:creationId xmlns:a16="http://schemas.microsoft.com/office/drawing/2014/main" id="{F95B0966-65D0-3567-9098-0C5D8BA68CD4}"/>
              </a:ext>
            </a:extLst>
          </p:cNvPr>
          <p:cNvSpPr>
            <a:spLocks noGrp="1"/>
          </p:cNvSpPr>
          <p:nvPr>
            <p:ph type="body" idx="11" hasCustomPrompt="1"/>
          </p:nvPr>
        </p:nvSpPr>
        <p:spPr>
          <a:xfrm>
            <a:off x="622937" y="1520825"/>
            <a:ext cx="3544691" cy="522288"/>
          </a:xfrm>
        </p:spPr>
        <p:txBody>
          <a:bodyPr anchor="ctr" anchorCtr="0">
            <a:norm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8" name="Text Placeholder 2">
            <a:extLst>
              <a:ext uri="{FF2B5EF4-FFF2-40B4-BE49-F238E27FC236}">
                <a16:creationId xmlns:a16="http://schemas.microsoft.com/office/drawing/2014/main" id="{EDE6A5F3-E6D3-A259-57D7-9A0CC9795B26}"/>
              </a:ext>
            </a:extLst>
          </p:cNvPr>
          <p:cNvSpPr>
            <a:spLocks noGrp="1"/>
          </p:cNvSpPr>
          <p:nvPr>
            <p:ph type="body" idx="12" hasCustomPrompt="1"/>
          </p:nvPr>
        </p:nvSpPr>
        <p:spPr>
          <a:xfrm>
            <a:off x="4337687" y="1520825"/>
            <a:ext cx="3544691" cy="522288"/>
          </a:xfrm>
        </p:spPr>
        <p:txBody>
          <a:bodyPr anchor="ctr" anchorCtr="0">
            <a:norm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9" name="Text Placeholder 2">
            <a:extLst>
              <a:ext uri="{FF2B5EF4-FFF2-40B4-BE49-F238E27FC236}">
                <a16:creationId xmlns:a16="http://schemas.microsoft.com/office/drawing/2014/main" id="{B94286C9-03A5-C4CA-F442-8CF78D708E78}"/>
              </a:ext>
            </a:extLst>
          </p:cNvPr>
          <p:cNvSpPr>
            <a:spLocks noGrp="1"/>
          </p:cNvSpPr>
          <p:nvPr>
            <p:ph type="body" idx="13" hasCustomPrompt="1"/>
          </p:nvPr>
        </p:nvSpPr>
        <p:spPr>
          <a:xfrm>
            <a:off x="8066725" y="1520825"/>
            <a:ext cx="3544691" cy="522288"/>
          </a:xfrm>
        </p:spPr>
        <p:txBody>
          <a:bodyPr anchor="ctr" anchorCtr="0">
            <a:normAutofit/>
          </a:bodyPr>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Tree>
    <p:extLst>
      <p:ext uri="{BB962C8B-B14F-4D97-AF65-F5344CB8AC3E}">
        <p14:creationId xmlns:p14="http://schemas.microsoft.com/office/powerpoint/2010/main" val="421747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Blank Page +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A black and white logo&#10;&#10;Description automatically generated">
            <a:extLst>
              <a:ext uri="{FF2B5EF4-FFF2-40B4-BE49-F238E27FC236}">
                <a16:creationId xmlns:a16="http://schemas.microsoft.com/office/drawing/2014/main" id="{4EAACD1A-8AA4-AEF1-2952-5E49C480AE86}"/>
              </a:ext>
            </a:extLst>
          </p:cNvPr>
          <p:cNvPicPr>
            <a:picLocks noChangeAspect="1"/>
          </p:cNvPicPr>
          <p:nvPr userDrawn="1"/>
        </p:nvPicPr>
        <p:blipFill>
          <a:blip r:embed="rId2"/>
          <a:stretch>
            <a:fillRect/>
          </a:stretch>
        </p:blipFill>
        <p:spPr>
          <a:xfrm>
            <a:off x="10790682" y="435614"/>
            <a:ext cx="860326" cy="979365"/>
          </a:xfrm>
          <a:prstGeom prst="rect">
            <a:avLst/>
          </a:prstGeom>
        </p:spPr>
      </p:pic>
    </p:spTree>
    <p:extLst>
      <p:ext uri="{BB962C8B-B14F-4D97-AF65-F5344CB8AC3E}">
        <p14:creationId xmlns:p14="http://schemas.microsoft.com/office/powerpoint/2010/main" val="220864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237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1_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90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End Shield on 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1C4CDF-2375-211A-3639-1AE0556212B5}"/>
              </a:ext>
            </a:extLst>
          </p:cNvPr>
          <p:cNvSpPr/>
          <p:nvPr userDrawn="1"/>
        </p:nvSpPr>
        <p:spPr>
          <a:xfrm>
            <a:off x="0" y="0"/>
            <a:ext cx="12192000" cy="6858000"/>
          </a:xfrm>
          <a:prstGeom prst="rect">
            <a:avLst/>
          </a:prstGeom>
          <a:solidFill>
            <a:srgbClr val="A51417"/>
          </a:solidFill>
          <a:ln>
            <a:solidFill>
              <a:srgbClr val="A5141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7" name="Picture 6" descr="A black and white logo&#10;&#10;Description automatically generated">
            <a:extLst>
              <a:ext uri="{FF2B5EF4-FFF2-40B4-BE49-F238E27FC236}">
                <a16:creationId xmlns:a16="http://schemas.microsoft.com/office/drawing/2014/main" id="{2D198818-6FED-6239-A0FA-34430A5D3234}"/>
              </a:ext>
            </a:extLst>
          </p:cNvPr>
          <p:cNvPicPr>
            <a:picLocks noChangeAspect="1"/>
          </p:cNvPicPr>
          <p:nvPr userDrawn="1"/>
        </p:nvPicPr>
        <p:blipFill>
          <a:blip r:embed="rId2"/>
          <a:stretch>
            <a:fillRect/>
          </a:stretch>
        </p:blipFill>
        <p:spPr>
          <a:xfrm>
            <a:off x="5086350" y="2200994"/>
            <a:ext cx="2019300" cy="2298700"/>
          </a:xfrm>
          <a:prstGeom prst="rect">
            <a:avLst/>
          </a:prstGeom>
        </p:spPr>
      </p:pic>
    </p:spTree>
    <p:extLst>
      <p:ext uri="{BB962C8B-B14F-4D97-AF65-F5344CB8AC3E}">
        <p14:creationId xmlns:p14="http://schemas.microsoft.com/office/powerpoint/2010/main" val="2463953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End Logo + Contact Info">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56CD29E-D4B6-BDD7-8C35-5E5CE5AF3725}"/>
              </a:ext>
            </a:extLst>
          </p:cNvPr>
          <p:cNvSpPr/>
          <p:nvPr userDrawn="1"/>
        </p:nvSpPr>
        <p:spPr>
          <a:xfrm>
            <a:off x="0" y="0"/>
            <a:ext cx="12199161" cy="2716120"/>
          </a:xfrm>
          <a:custGeom>
            <a:avLst/>
            <a:gdLst>
              <a:gd name="connsiteX0" fmla="*/ 0 w 12199161"/>
              <a:gd name="connsiteY0" fmla="*/ 0 h 2716120"/>
              <a:gd name="connsiteX1" fmla="*/ 12192000 w 12199161"/>
              <a:gd name="connsiteY1" fmla="*/ 0 h 2716120"/>
              <a:gd name="connsiteX2" fmla="*/ 12192000 w 12199161"/>
              <a:gd name="connsiteY2" fmla="*/ 904598 h 2716120"/>
              <a:gd name="connsiteX3" fmla="*/ 12199161 w 12199161"/>
              <a:gd name="connsiteY3" fmla="*/ 904598 h 2716120"/>
              <a:gd name="connsiteX4" fmla="*/ 12199161 w 12199161"/>
              <a:gd name="connsiteY4" fmla="*/ 2033321 h 2716120"/>
              <a:gd name="connsiteX5" fmla="*/ 0 w 12199161"/>
              <a:gd name="connsiteY5" fmla="*/ 2033321 h 2716120"/>
              <a:gd name="connsiteX6" fmla="*/ 0 w 12199161"/>
              <a:gd name="connsiteY6" fmla="*/ 1575694 h 2716120"/>
              <a:gd name="connsiteX7" fmla="*/ 0 w 12199161"/>
              <a:gd name="connsiteY7" fmla="*/ 904597 h 271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9161" h="2716120">
                <a:moveTo>
                  <a:pt x="0" y="0"/>
                </a:moveTo>
                <a:lnTo>
                  <a:pt x="12192000" y="0"/>
                </a:lnTo>
                <a:lnTo>
                  <a:pt x="12192000" y="904598"/>
                </a:lnTo>
                <a:lnTo>
                  <a:pt x="12199161" y="904598"/>
                </a:lnTo>
                <a:lnTo>
                  <a:pt x="12199161" y="2033321"/>
                </a:lnTo>
                <a:cubicBezTo>
                  <a:pt x="8161348" y="2833421"/>
                  <a:pt x="4795049" y="3047734"/>
                  <a:pt x="0" y="2033321"/>
                </a:cubicBezTo>
                <a:lnTo>
                  <a:pt x="0" y="1575694"/>
                </a:lnTo>
                <a:lnTo>
                  <a:pt x="0" y="904597"/>
                </a:lnTo>
                <a:close/>
              </a:path>
            </a:pathLst>
          </a:custGeom>
          <a:solidFill>
            <a:srgbClr val="A51417"/>
          </a:solidFill>
          <a:ln>
            <a:solidFill>
              <a:srgbClr val="A51417"/>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800"/>
          </a:p>
        </p:txBody>
      </p:sp>
      <p:pic>
        <p:nvPicPr>
          <p:cNvPr id="2" name="Picture 1" descr="A white letter on a black background&#10;&#10;Description automatically generated">
            <a:extLst>
              <a:ext uri="{FF2B5EF4-FFF2-40B4-BE49-F238E27FC236}">
                <a16:creationId xmlns:a16="http://schemas.microsoft.com/office/drawing/2014/main" id="{FCB21FA1-D150-6D2B-39E2-A520DCC6B458}"/>
              </a:ext>
            </a:extLst>
          </p:cNvPr>
          <p:cNvPicPr>
            <a:picLocks noChangeAspect="1"/>
          </p:cNvPicPr>
          <p:nvPr userDrawn="1"/>
        </p:nvPicPr>
        <p:blipFill>
          <a:blip r:embed="rId2"/>
          <a:stretch>
            <a:fillRect/>
          </a:stretch>
        </p:blipFill>
        <p:spPr>
          <a:xfrm>
            <a:off x="933908" y="799883"/>
            <a:ext cx="6037164" cy="823835"/>
          </a:xfrm>
          <a:prstGeom prst="rect">
            <a:avLst/>
          </a:prstGeom>
        </p:spPr>
      </p:pic>
      <p:sp>
        <p:nvSpPr>
          <p:cNvPr id="5" name="Text Placeholder 4">
            <a:extLst>
              <a:ext uri="{FF2B5EF4-FFF2-40B4-BE49-F238E27FC236}">
                <a16:creationId xmlns:a16="http://schemas.microsoft.com/office/drawing/2014/main" id="{A21C1655-D7D6-ECCF-79E4-CEB12032DF87}"/>
              </a:ext>
            </a:extLst>
          </p:cNvPr>
          <p:cNvSpPr>
            <a:spLocks noGrp="1"/>
          </p:cNvSpPr>
          <p:nvPr>
            <p:ph type="body" sz="quarter" idx="10" hasCustomPrompt="1"/>
          </p:nvPr>
        </p:nvSpPr>
        <p:spPr>
          <a:xfrm>
            <a:off x="4305794" y="3429000"/>
            <a:ext cx="5744817" cy="3020943"/>
          </a:xfrm>
          <a:solidFill>
            <a:schemeClr val="bg1"/>
          </a:solidFill>
        </p:spPr>
        <p:txBody>
          <a:bodyPr lIns="182880" tIns="182880" rIns="182880" bIns="182880"/>
          <a:lstStyle>
            <a:lvl1pPr marL="0" indent="0">
              <a:buNone/>
              <a:defRPr>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Placeholder for contact information</a:t>
            </a:r>
          </a:p>
          <a:p>
            <a:pPr lvl="0"/>
            <a:r>
              <a:rPr lang="en-US" dirty="0"/>
              <a:t>Business unit</a:t>
            </a:r>
          </a:p>
          <a:p>
            <a:pPr lvl="0"/>
            <a:r>
              <a:rPr lang="en-US" dirty="0"/>
              <a:t>Name, URL, contact info, etc.</a:t>
            </a:r>
          </a:p>
        </p:txBody>
      </p:sp>
    </p:spTree>
    <p:extLst>
      <p:ext uri="{BB962C8B-B14F-4D97-AF65-F5344CB8AC3E}">
        <p14:creationId xmlns:p14="http://schemas.microsoft.com/office/powerpoint/2010/main" val="681406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2611120"/>
          </a:xfrm>
          <a:prstGeom prst="rect">
            <a:avLst/>
          </a:prstGeo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tx2"/>
                </a:solidFill>
              </a:defRPr>
            </a:lvl1pPr>
          </a:lstStyle>
          <a:p>
            <a:fld id="{4C0A2B28-02A9-D94A-B5FD-1360F7481894}" type="slidenum">
              <a:rPr lang="en-US" smtClean="0"/>
              <a:t>‹#›</a:t>
            </a:fld>
            <a:endParaRPr lang="en-US"/>
          </a:p>
        </p:txBody>
      </p:sp>
      <p:pic>
        <p:nvPicPr>
          <p:cNvPr id="10" name="Picture 9">
            <a:extLst>
              <a:ext uri="{FF2B5EF4-FFF2-40B4-BE49-F238E27FC236}">
                <a16:creationId xmlns:a16="http://schemas.microsoft.com/office/drawing/2014/main" id="{6BE9B206-D15D-446B-A53C-1592069B18DA}"/>
              </a:ext>
            </a:extLst>
          </p:cNvPr>
          <p:cNvPicPr>
            <a:picLocks noChangeAspect="1"/>
          </p:cNvPicPr>
          <p:nvPr userDrawn="1"/>
        </p:nvPicPr>
        <p:blipFill>
          <a:blip r:embed="rId2"/>
          <a:stretch>
            <a:fillRect/>
          </a:stretch>
        </p:blipFill>
        <p:spPr>
          <a:xfrm>
            <a:off x="10760148" y="5432560"/>
            <a:ext cx="1262321" cy="1239370"/>
          </a:xfrm>
          <a:prstGeom prst="rect">
            <a:avLst/>
          </a:prstGeom>
        </p:spPr>
      </p:pic>
      <p:pic>
        <p:nvPicPr>
          <p:cNvPr id="12" name="Picture 11" descr="Text&#10;&#10;Description automatically generated">
            <a:extLst>
              <a:ext uri="{FF2B5EF4-FFF2-40B4-BE49-F238E27FC236}">
                <a16:creationId xmlns:a16="http://schemas.microsoft.com/office/drawing/2014/main" id="{DDD027CA-E3A8-4A43-B78F-1CB787C18D96}"/>
              </a:ext>
            </a:extLst>
          </p:cNvPr>
          <p:cNvPicPr>
            <a:picLocks noChangeAspect="1"/>
          </p:cNvPicPr>
          <p:nvPr userDrawn="1"/>
        </p:nvPicPr>
        <p:blipFill>
          <a:blip r:embed="rId3"/>
          <a:stretch>
            <a:fillRect/>
          </a:stretch>
        </p:blipFill>
        <p:spPr>
          <a:xfrm>
            <a:off x="0" y="5768342"/>
            <a:ext cx="4038593" cy="1076958"/>
          </a:xfrm>
          <a:prstGeom prst="rect">
            <a:avLst/>
          </a:prstGeom>
        </p:spPr>
      </p:pic>
    </p:spTree>
    <p:extLst>
      <p:ext uri="{BB962C8B-B14F-4D97-AF65-F5344CB8AC3E}">
        <p14:creationId xmlns:p14="http://schemas.microsoft.com/office/powerpoint/2010/main" val="1233479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03B9496-1BC0-9C48-A813-34C9F06A25E3}" type="datetimeFigureOut">
              <a:rPr lang="en-US" smtClean="0"/>
              <a:t>2/14/2025</a:t>
            </a:fld>
            <a:endParaRPr 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4C0A2B28-02A9-D94A-B5FD-1360F7481894}" type="slidenum">
              <a:rPr lang="en-US" smtClean="0"/>
              <a:t>‹#›</a:t>
            </a:fld>
            <a:endParaRPr lang="en-US"/>
          </a:p>
        </p:txBody>
      </p:sp>
      <p:pic>
        <p:nvPicPr>
          <p:cNvPr id="10" name="Picture 9">
            <a:extLst>
              <a:ext uri="{FF2B5EF4-FFF2-40B4-BE49-F238E27FC236}">
                <a16:creationId xmlns:a16="http://schemas.microsoft.com/office/drawing/2014/main" id="{6E2C1A48-ECFE-4B18-B544-C9793D6FE576}"/>
              </a:ext>
            </a:extLst>
          </p:cNvPr>
          <p:cNvPicPr>
            <a:picLocks noChangeAspect="1"/>
          </p:cNvPicPr>
          <p:nvPr userDrawn="1"/>
        </p:nvPicPr>
        <p:blipFill>
          <a:blip r:embed="rId3"/>
          <a:stretch>
            <a:fillRect/>
          </a:stretch>
        </p:blipFill>
        <p:spPr>
          <a:xfrm>
            <a:off x="10760148" y="5432560"/>
            <a:ext cx="1262321" cy="1239370"/>
          </a:xfrm>
          <a:prstGeom prst="rect">
            <a:avLst/>
          </a:prstGeom>
        </p:spPr>
      </p:pic>
    </p:spTree>
    <p:extLst>
      <p:ext uri="{BB962C8B-B14F-4D97-AF65-F5344CB8AC3E}">
        <p14:creationId xmlns:p14="http://schemas.microsoft.com/office/powerpoint/2010/main" val="1709565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6" Type="http://schemas.openxmlformats.org/officeDocument/2006/relationships/theme" Target="../theme/theme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5.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theme" Target="../theme/theme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5684324"/>
            <a:ext cx="12192001" cy="1199556"/>
          </a:xfrm>
          <a:prstGeom prst="rect">
            <a:avLst/>
          </a:prstGeom>
          <a:solidFill>
            <a:srgbClr val="09817F"/>
          </a:solidFill>
          <a:ln>
            <a:solidFill>
              <a:srgbClr val="09817F"/>
            </a:solid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5639173"/>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97736" y="287088"/>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03B9496-1BC0-9C48-A813-34C9F06A25E3}" type="datetimeFigureOut">
              <a:rPr lang="en-US" smtClean="0"/>
              <a:t>2/14/2025</a:t>
            </a:fld>
            <a:endParaRPr lang="en-US"/>
          </a:p>
        </p:txBody>
      </p:sp>
      <p:cxnSp>
        <p:nvCxnSpPr>
          <p:cNvPr id="10" name="Straight Connector 9"/>
          <p:cNvCxnSpPr/>
          <p:nvPr/>
        </p:nvCxnSpPr>
        <p:spPr>
          <a:xfrm>
            <a:off x="1193532" y="1737845"/>
            <a:ext cx="9966960" cy="0"/>
          </a:xfrm>
          <a:prstGeom prst="line">
            <a:avLst/>
          </a:prstGeom>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9315D182-2750-4ACD-B3D6-5082955049E0}"/>
              </a:ext>
            </a:extLst>
          </p:cNvPr>
          <p:cNvPicPr>
            <a:picLocks noChangeAspect="1"/>
          </p:cNvPicPr>
          <p:nvPr userDrawn="1"/>
        </p:nvPicPr>
        <p:blipFill>
          <a:blip r:embed="rId14"/>
          <a:stretch>
            <a:fillRect/>
          </a:stretch>
        </p:blipFill>
        <p:spPr>
          <a:xfrm>
            <a:off x="9799969" y="171231"/>
            <a:ext cx="2222500" cy="2311400"/>
          </a:xfrm>
          <a:prstGeom prst="rect">
            <a:avLst/>
          </a:prstGeom>
        </p:spPr>
      </p:pic>
      <p:pic>
        <p:nvPicPr>
          <p:cNvPr id="12" name="Picture 11">
            <a:extLst>
              <a:ext uri="{FF2B5EF4-FFF2-40B4-BE49-F238E27FC236}">
                <a16:creationId xmlns:a16="http://schemas.microsoft.com/office/drawing/2014/main" id="{00611396-EB29-4E06-9E94-5136ED5899FC}"/>
              </a:ext>
            </a:extLst>
          </p:cNvPr>
          <p:cNvPicPr>
            <a:picLocks noChangeAspect="1"/>
          </p:cNvPicPr>
          <p:nvPr userDrawn="1"/>
        </p:nvPicPr>
        <p:blipFill>
          <a:blip r:embed="rId15"/>
          <a:stretch>
            <a:fillRect/>
          </a:stretch>
        </p:blipFill>
        <p:spPr>
          <a:xfrm>
            <a:off x="11042040" y="5766224"/>
            <a:ext cx="1066066" cy="1046684"/>
          </a:xfrm>
          <a:prstGeom prst="rect">
            <a:avLst/>
          </a:prstGeom>
        </p:spPr>
      </p:pic>
      <p:pic>
        <p:nvPicPr>
          <p:cNvPr id="13" name="Picture 12" descr="Text&#10;&#10;Description automatically generated">
            <a:extLst>
              <a:ext uri="{FF2B5EF4-FFF2-40B4-BE49-F238E27FC236}">
                <a16:creationId xmlns:a16="http://schemas.microsoft.com/office/drawing/2014/main" id="{486DFA57-AAB9-45DD-A613-2B9E0EA82C21}"/>
              </a:ext>
            </a:extLst>
          </p:cNvPr>
          <p:cNvPicPr>
            <a:picLocks noChangeAspect="1"/>
          </p:cNvPicPr>
          <p:nvPr userDrawn="1"/>
        </p:nvPicPr>
        <p:blipFill rotWithShape="1">
          <a:blip r:embed="rId16">
            <a:extLst>
              <a:ext uri="{BEBA8EAE-BF5A-486C-A8C5-ECC9F3942E4B}">
                <a14:imgProps xmlns:a14="http://schemas.microsoft.com/office/drawing/2010/main">
                  <a14:imgLayer r:embed="rId17">
                    <a14:imgEffect>
                      <a14:sharpenSoften amount="25000"/>
                    </a14:imgEffect>
                    <a14:imgEffect>
                      <a14:brightnessContrast bright="20000" contrast="-40000"/>
                    </a14:imgEffect>
                  </a14:imgLayer>
                </a14:imgProps>
              </a:ext>
            </a:extLst>
          </a:blip>
          <a:srcRect r="575"/>
          <a:stretch/>
        </p:blipFill>
        <p:spPr>
          <a:xfrm>
            <a:off x="10691" y="5716309"/>
            <a:ext cx="4330198" cy="1165751"/>
          </a:xfrm>
          <a:prstGeom prst="rect">
            <a:avLst/>
          </a:prstGeom>
        </p:spPr>
      </p:pic>
    </p:spTree>
    <p:extLst>
      <p:ext uri="{BB962C8B-B14F-4D97-AF65-F5344CB8AC3E}">
        <p14:creationId xmlns:p14="http://schemas.microsoft.com/office/powerpoint/2010/main" val="1289048104"/>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608FCB-BC78-AE4F-A826-F97FC0DD38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16C63C-768F-604E-AB50-54B36EAC7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46A2BF-AF4F-1A41-A5AF-2DC8599668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88A9C7-8EF7-094C-9121-0C5AAB9FDE98}" type="datetimeFigureOut">
              <a:rPr lang="en-US" smtClean="0"/>
              <a:t>2/14/2025</a:t>
            </a:fld>
            <a:endParaRPr lang="en-US"/>
          </a:p>
        </p:txBody>
      </p:sp>
      <p:sp>
        <p:nvSpPr>
          <p:cNvPr id="5" name="Footer Placeholder 4">
            <a:extLst>
              <a:ext uri="{FF2B5EF4-FFF2-40B4-BE49-F238E27FC236}">
                <a16:creationId xmlns:a16="http://schemas.microsoft.com/office/drawing/2014/main" id="{5A855659-8662-FA46-9247-C9FD672C7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A6D1E3-579B-C549-8613-FFD016AB34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0E303-E616-1948-9B91-BA00CC30F19F}" type="slidenum">
              <a:rPr lang="en-US" smtClean="0"/>
              <a:t>‹#›</a:t>
            </a:fld>
            <a:endParaRPr lang="en-US"/>
          </a:p>
        </p:txBody>
      </p:sp>
    </p:spTree>
    <p:extLst>
      <p:ext uri="{BB962C8B-B14F-4D97-AF65-F5344CB8AC3E}">
        <p14:creationId xmlns:p14="http://schemas.microsoft.com/office/powerpoint/2010/main" val="314948865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2E6927-734F-FA19-9F97-E9D43D505C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169CD3-1D7F-AD5A-7E4A-993AF8AE48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1DF3D2-F430-BBB7-C8D0-FB315BBC36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46982B-AA2D-4E55-8F5E-582BDCF54893}" type="datetimeFigureOut">
              <a:rPr lang="en-US" smtClean="0"/>
              <a:t>2/14/2025</a:t>
            </a:fld>
            <a:endParaRPr lang="en-US"/>
          </a:p>
        </p:txBody>
      </p:sp>
      <p:sp>
        <p:nvSpPr>
          <p:cNvPr id="5" name="Footer Placeholder 4">
            <a:extLst>
              <a:ext uri="{FF2B5EF4-FFF2-40B4-BE49-F238E27FC236}">
                <a16:creationId xmlns:a16="http://schemas.microsoft.com/office/drawing/2014/main" id="{28DB12AC-E4F9-1895-9823-759751D394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539E9AF-E3DB-5330-D914-1408A37B0F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37E5238-5559-4663-ACA9-868224B78D09}" type="slidenum">
              <a:rPr lang="en-US" smtClean="0"/>
              <a:t>‹#›</a:t>
            </a:fld>
            <a:endParaRPr lang="en-US"/>
          </a:p>
        </p:txBody>
      </p:sp>
    </p:spTree>
    <p:extLst>
      <p:ext uri="{BB962C8B-B14F-4D97-AF65-F5344CB8AC3E}">
        <p14:creationId xmlns:p14="http://schemas.microsoft.com/office/powerpoint/2010/main" val="2780432880"/>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2937" y="437444"/>
            <a:ext cx="9649953" cy="98019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58519" y="1600200"/>
            <a:ext cx="10961656" cy="47780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83B790AD-EA53-AFB1-37FD-F256CE233AC6}"/>
              </a:ext>
            </a:extLst>
          </p:cNvPr>
          <p:cNvSpPr txBox="1"/>
          <p:nvPr userDrawn="1"/>
        </p:nvSpPr>
        <p:spPr>
          <a:xfrm>
            <a:off x="11620175" y="6508750"/>
            <a:ext cx="571826" cy="276999"/>
          </a:xfrm>
          <a:prstGeom prst="rect">
            <a:avLst/>
          </a:prstGeom>
          <a:noFill/>
        </p:spPr>
        <p:txBody>
          <a:bodyPr wrap="square" rtlCol="0">
            <a:spAutoFit/>
          </a:bodyPr>
          <a:lstStyle/>
          <a:p>
            <a:pPr algn="ctr"/>
            <a:fld id="{10F103F9-FBFB-4741-B3A3-3F2FAF542BF5}" type="slidenum">
              <a:rPr lang="en-US" sz="1200" smtClean="0"/>
              <a:pPr algn="ctr"/>
              <a:t>‹#›</a:t>
            </a:fld>
            <a:endParaRPr lang="en-US" sz="1200" dirty="0"/>
          </a:p>
        </p:txBody>
      </p:sp>
      <p:sp>
        <p:nvSpPr>
          <p:cNvPr id="9" name="TextBox 8">
            <a:extLst>
              <a:ext uri="{FF2B5EF4-FFF2-40B4-BE49-F238E27FC236}">
                <a16:creationId xmlns:a16="http://schemas.microsoft.com/office/drawing/2014/main" id="{CF1B1D59-3072-7024-7C0E-ED65FFE04096}"/>
              </a:ext>
            </a:extLst>
          </p:cNvPr>
          <p:cNvSpPr txBox="1"/>
          <p:nvPr userDrawn="1"/>
        </p:nvSpPr>
        <p:spPr>
          <a:xfrm>
            <a:off x="246184" y="6508750"/>
            <a:ext cx="8815754" cy="184666"/>
          </a:xfrm>
          <a:prstGeom prst="rect">
            <a:avLst/>
          </a:prstGeom>
          <a:noFill/>
        </p:spPr>
        <p:txBody>
          <a:bodyPr wrap="square" lIns="0" tIns="0" rIns="0" bIns="0" rtlCol="0">
            <a:spAutoFit/>
          </a:bodyPr>
          <a:lstStyle/>
          <a:p>
            <a:r>
              <a:rPr lang="en-US" sz="1200" dirty="0"/>
              <a:t>Program in Physical Therapy</a:t>
            </a:r>
          </a:p>
        </p:txBody>
      </p:sp>
    </p:spTree>
    <p:extLst>
      <p:ext uri="{BB962C8B-B14F-4D97-AF65-F5344CB8AC3E}">
        <p14:creationId xmlns:p14="http://schemas.microsoft.com/office/powerpoint/2010/main" val="150392894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b="1" kern="1200">
          <a:solidFill>
            <a:schemeClr val="tx2"/>
          </a:solidFill>
          <a:latin typeface="Georgia" panose="02040502050405020303" pitchFamily="18" charset="0"/>
          <a:ea typeface="Georgia" panose="02040502050405020303" pitchFamily="18" charset="0"/>
          <a:cs typeface="Times New Roman" charset="0"/>
        </a:defRPr>
      </a:lvl1pPr>
    </p:titleStyle>
    <p:bodyStyle>
      <a:lvl1pPr marL="233363" indent="-233363" algn="l" defTabSz="457200" rtl="0" eaLnBrk="1" latinLnBrk="0" hangingPunct="1">
        <a:spcBef>
          <a:spcPct val="20000"/>
        </a:spcBef>
        <a:buFont typeface="Arial"/>
        <a:buChar char="•"/>
        <a:tabLst/>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90563" indent="-233363" algn="l" defTabSz="457200" rtl="0" eaLnBrk="1" latinLnBrk="0" hangingPunct="1">
        <a:spcBef>
          <a:spcPct val="20000"/>
        </a:spcBef>
        <a:buFont typeface="Arial"/>
        <a:buChar char="–"/>
        <a:tabLst/>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085850" indent="-171450" algn="l" defTabSz="457200" rtl="0" eaLnBrk="1" latinLnBrk="0" hangingPunct="1">
        <a:spcBef>
          <a:spcPct val="20000"/>
        </a:spcBef>
        <a:buFont typeface="Arial"/>
        <a:buChar char="•"/>
        <a:tabLst/>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543050" indent="-171450" algn="l" defTabSz="457200" rtl="0" eaLnBrk="1" latinLnBrk="0" hangingPunct="1">
        <a:spcBef>
          <a:spcPct val="20000"/>
        </a:spcBef>
        <a:buFont typeface="Arial"/>
        <a:buChar char="–"/>
        <a:tabLst/>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00250" indent="-171450" algn="l" defTabSz="457200" rtl="0" eaLnBrk="1" latinLnBrk="0" hangingPunct="1">
        <a:spcBef>
          <a:spcPct val="20000"/>
        </a:spcBef>
        <a:buFont typeface="Arial"/>
        <a:buChar char="»"/>
        <a:tabLst/>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2/14/2025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79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2937" y="437444"/>
            <a:ext cx="9649953" cy="98019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58519" y="1600200"/>
            <a:ext cx="10961656" cy="47780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83B790AD-EA53-AFB1-37FD-F256CE233AC6}"/>
              </a:ext>
            </a:extLst>
          </p:cNvPr>
          <p:cNvSpPr txBox="1"/>
          <p:nvPr userDrawn="1"/>
        </p:nvSpPr>
        <p:spPr>
          <a:xfrm>
            <a:off x="11620175" y="6508750"/>
            <a:ext cx="571826" cy="276999"/>
          </a:xfrm>
          <a:prstGeom prst="rect">
            <a:avLst/>
          </a:prstGeom>
          <a:noFill/>
        </p:spPr>
        <p:txBody>
          <a:bodyPr wrap="square" rtlCol="0">
            <a:spAutoFit/>
          </a:bodyPr>
          <a:lstStyle/>
          <a:p>
            <a:pPr algn="ctr"/>
            <a:fld id="{10F103F9-FBFB-4741-B3A3-3F2FAF542BF5}" type="slidenum">
              <a:rPr lang="en-US" sz="1200" smtClean="0"/>
              <a:pPr algn="ctr"/>
              <a:t>‹#›</a:t>
            </a:fld>
            <a:endParaRPr lang="en-US" sz="1200" dirty="0"/>
          </a:p>
        </p:txBody>
      </p:sp>
      <p:sp>
        <p:nvSpPr>
          <p:cNvPr id="9" name="TextBox 8">
            <a:extLst>
              <a:ext uri="{FF2B5EF4-FFF2-40B4-BE49-F238E27FC236}">
                <a16:creationId xmlns:a16="http://schemas.microsoft.com/office/drawing/2014/main" id="{CF1B1D59-3072-7024-7C0E-ED65FFE04096}"/>
              </a:ext>
            </a:extLst>
          </p:cNvPr>
          <p:cNvSpPr txBox="1"/>
          <p:nvPr userDrawn="1"/>
        </p:nvSpPr>
        <p:spPr>
          <a:xfrm>
            <a:off x="246184" y="6508750"/>
            <a:ext cx="8815754" cy="184666"/>
          </a:xfrm>
          <a:prstGeom prst="rect">
            <a:avLst/>
          </a:prstGeom>
          <a:noFill/>
        </p:spPr>
        <p:txBody>
          <a:bodyPr wrap="square" lIns="0" tIns="0" rIns="0" bIns="0" rtlCol="0">
            <a:spAutoFit/>
          </a:bodyPr>
          <a:lstStyle/>
          <a:p>
            <a:r>
              <a:rPr lang="en-US" sz="1200" dirty="0"/>
              <a:t>Program in Physical Therapy</a:t>
            </a:r>
          </a:p>
        </p:txBody>
      </p:sp>
    </p:spTree>
    <p:extLst>
      <p:ext uri="{BB962C8B-B14F-4D97-AF65-F5344CB8AC3E}">
        <p14:creationId xmlns:p14="http://schemas.microsoft.com/office/powerpoint/2010/main" val="3606052644"/>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3600" b="1" kern="1200">
          <a:solidFill>
            <a:schemeClr val="accent1"/>
          </a:solidFill>
          <a:latin typeface="Georgia" panose="02040502050405020303" pitchFamily="18" charset="0"/>
          <a:ea typeface="Georgia" panose="02040502050405020303" pitchFamily="18" charset="0"/>
          <a:cs typeface="Times New Roman" charset="0"/>
        </a:defRPr>
      </a:lvl1pPr>
    </p:titleStyle>
    <p:bodyStyle>
      <a:lvl1pPr marL="233363" indent="-233363" algn="l" defTabSz="457200" rtl="0" eaLnBrk="1" latinLnBrk="0" hangingPunct="1">
        <a:spcBef>
          <a:spcPct val="20000"/>
        </a:spcBef>
        <a:buFont typeface="Arial"/>
        <a:buChar char="•"/>
        <a:tabLst/>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90563" indent="-233363" algn="l" defTabSz="457200" rtl="0" eaLnBrk="1" latinLnBrk="0" hangingPunct="1">
        <a:spcBef>
          <a:spcPct val="20000"/>
        </a:spcBef>
        <a:buFont typeface="Arial"/>
        <a:buChar char="–"/>
        <a:tabLst/>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085850" indent="-171450" algn="l" defTabSz="457200" rtl="0" eaLnBrk="1" latinLnBrk="0" hangingPunct="1">
        <a:spcBef>
          <a:spcPct val="20000"/>
        </a:spcBef>
        <a:buFont typeface="Arial"/>
        <a:buChar char="•"/>
        <a:tabLst/>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543050" indent="-171450" algn="l" defTabSz="457200" rtl="0" eaLnBrk="1" latinLnBrk="0" hangingPunct="1">
        <a:spcBef>
          <a:spcPct val="20000"/>
        </a:spcBef>
        <a:buFont typeface="Arial"/>
        <a:buChar char="–"/>
        <a:tabLst/>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00250" indent="-171450" algn="l" defTabSz="457200" rtl="0" eaLnBrk="1" latinLnBrk="0" hangingPunct="1">
        <a:spcBef>
          <a:spcPct val="20000"/>
        </a:spcBef>
        <a:buFont typeface="Arial"/>
        <a:buChar char="»"/>
        <a:tabLst/>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00.xml.rels><?xml version="1.0" encoding="UTF-8" standalone="yes"?>
<Relationships xmlns="http://schemas.openxmlformats.org/package/2006/relationships"><Relationship Id="rId3" Type="http://schemas.openxmlformats.org/officeDocument/2006/relationships/hyperlink" Target="https://doi.org/10.1123/jmld.2024-0081" TargetMode="External"/><Relationship Id="rId2" Type="http://schemas.openxmlformats.org/officeDocument/2006/relationships/hyperlink" Target="mailto:lohse@wustl.edu" TargetMode="External"/><Relationship Id="rId1" Type="http://schemas.openxmlformats.org/officeDocument/2006/relationships/slideLayout" Target="../slideLayouts/slideLayout75.xml"/><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hyperlink" Target="http://r-statistics.co/Top50-Ggplot2-Visualizations-MasterList-R-Code.html#google_vignette" TargetMode="External"/><Relationship Id="rId2" Type="http://schemas.openxmlformats.org/officeDocument/2006/relationships/hyperlink" Target="https://r-charts.com/"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hyperlink" Target="https://journals.lww.com/jnpt/Pages/reviewer_videos.aspx" TargetMode="External"/><Relationship Id="rId2" Type="http://schemas.openxmlformats.org/officeDocument/2006/relationships/hyperlink" Target="https://journals.lww.com/jnpt/Pages/GuidelinesforReviewers.aspx" TargetMode="External"/><Relationship Id="rId1" Type="http://schemas.openxmlformats.org/officeDocument/2006/relationships/slideLayout" Target="../slideLayouts/slideLayout2.xml"/><Relationship Id="rId5" Type="http://schemas.openxmlformats.org/officeDocument/2006/relationships/hyperlink" Target="https://journals.lww.com/jnpt/Documents/statistical_reporting_guidelines.pdf" TargetMode="External"/><Relationship Id="rId4" Type="http://schemas.openxmlformats.org/officeDocument/2006/relationships/hyperlink" Target="https://edmgr.ovid.com/jnpt/accounts/ifauth.ht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1.xml"/><Relationship Id="rId4" Type="http://schemas.openxmlformats.org/officeDocument/2006/relationships/image" Target="../media/image24.sv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hyperlink" Target="mailto:Miller.allison@wustl.edu" TargetMode="Externa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jpg"/><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6.pn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6.pn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6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6.pn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6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6.pn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jpeg"/><Relationship Id="rId1" Type="http://schemas.openxmlformats.org/officeDocument/2006/relationships/slideLayout" Target="../slideLayouts/slideLayout51.xml"/><Relationship Id="rId5" Type="http://schemas.openxmlformats.org/officeDocument/2006/relationships/image" Target="../media/image33.jpg"/><Relationship Id="rId4" Type="http://schemas.openxmlformats.org/officeDocument/2006/relationships/image" Target="../media/image40.jpeg"/></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jpe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6.pn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6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6.pn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6.pn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7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6.png"/><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7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3.jpeg"/><Relationship Id="rId1" Type="http://schemas.openxmlformats.org/officeDocument/2006/relationships/slideLayout" Target="../slideLayouts/slideLayout55.xml"/><Relationship Id="rId5" Type="http://schemas.openxmlformats.org/officeDocument/2006/relationships/image" Target="../media/image33.jpg"/><Relationship Id="rId4" Type="http://schemas.openxmlformats.org/officeDocument/2006/relationships/image" Target="../media/image47.jpe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51.xml"/><Relationship Id="rId5" Type="http://schemas.openxmlformats.org/officeDocument/2006/relationships/image" Target="../media/image33.jpg"/><Relationship Id="rId4" Type="http://schemas.openxmlformats.org/officeDocument/2006/relationships/image" Target="../media/image50.jpeg"/></Relationships>
</file>

<file path=ppt/slides/_rels/slide7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51.png"/><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7.xml"/><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mailto:lohse@wustl.edu" TargetMode="External"/><Relationship Id="rId1" Type="http://schemas.openxmlformats.org/officeDocument/2006/relationships/slideLayout" Target="../slideLayouts/slideLayout6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67.xml"/></Relationships>
</file>

<file path=ppt/slides/_rels/slide91.xml.rels><?xml version="1.0" encoding="UTF-8" standalone="yes"?>
<Relationships xmlns="http://schemas.openxmlformats.org/package/2006/relationships"><Relationship Id="rId3" Type="http://schemas.openxmlformats.org/officeDocument/2006/relationships/hyperlink" Target="https://technofaq.org/posts/2019/08/hassle-free-transfer-of-large-files/" TargetMode="External"/><Relationship Id="rId2" Type="http://schemas.openxmlformats.org/officeDocument/2006/relationships/image" Target="../media/image58.png"/><Relationship Id="rId1" Type="http://schemas.openxmlformats.org/officeDocument/2006/relationships/slideLayout" Target="../slideLayouts/slideLayout66.xml"/><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6.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BC94-89C9-40D2-9126-CB31D5AE51CF}"/>
              </a:ext>
            </a:extLst>
          </p:cNvPr>
          <p:cNvSpPr>
            <a:spLocks noGrp="1"/>
          </p:cNvSpPr>
          <p:nvPr>
            <p:ph type="ctrTitle"/>
          </p:nvPr>
        </p:nvSpPr>
        <p:spPr>
          <a:xfrm>
            <a:off x="1097280" y="758952"/>
            <a:ext cx="9251052" cy="3566160"/>
          </a:xfrm>
        </p:spPr>
        <p:txBody>
          <a:bodyPr>
            <a:noAutofit/>
          </a:bodyPr>
          <a:lstStyle/>
          <a:p>
            <a:r>
              <a:rPr lang="en-US" sz="6600" dirty="0"/>
              <a:t>Empowering Rehabilitation Researchers Through Data Science, Reproducibility, and Data Visualization</a:t>
            </a:r>
          </a:p>
        </p:txBody>
      </p:sp>
      <p:sp>
        <p:nvSpPr>
          <p:cNvPr id="4" name="Subtitle 3">
            <a:extLst>
              <a:ext uri="{FF2B5EF4-FFF2-40B4-BE49-F238E27FC236}">
                <a16:creationId xmlns:a16="http://schemas.microsoft.com/office/drawing/2014/main" id="{019A6D31-2B2D-42B0-EB84-C8CEE292D328}"/>
              </a:ext>
            </a:extLst>
          </p:cNvPr>
          <p:cNvSpPr>
            <a:spLocks noGrp="1"/>
          </p:cNvSpPr>
          <p:nvPr>
            <p:ph type="subTitle" idx="1"/>
          </p:nvPr>
        </p:nvSpPr>
        <p:spPr>
          <a:xfrm>
            <a:off x="1100051" y="4455620"/>
            <a:ext cx="9883900" cy="1143000"/>
          </a:xfrm>
        </p:spPr>
        <p:txBody>
          <a:bodyPr>
            <a:normAutofit fontScale="92500" lnSpcReduction="10000"/>
          </a:bodyPr>
          <a:lstStyle/>
          <a:p>
            <a:r>
              <a:rPr lang="en-US" dirty="0"/>
              <a:t>Journal of neurologic Physical Therapy:</a:t>
            </a:r>
          </a:p>
          <a:p>
            <a:r>
              <a:rPr lang="en-US" dirty="0"/>
              <a:t>George Fulk, Grace Bellinger, Allison Miller, Andrew </a:t>
            </a:r>
            <a:r>
              <a:rPr lang="en-US" dirty="0" err="1"/>
              <a:t>Hooyman</a:t>
            </a:r>
            <a:r>
              <a:rPr lang="en-US" dirty="0"/>
              <a:t>, and Keith Lohse</a:t>
            </a:r>
          </a:p>
        </p:txBody>
      </p:sp>
    </p:spTree>
    <p:extLst>
      <p:ext uri="{BB962C8B-B14F-4D97-AF65-F5344CB8AC3E}">
        <p14:creationId xmlns:p14="http://schemas.microsoft.com/office/powerpoint/2010/main" val="1717274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503414-E93E-5469-F1DD-11BFE419F564}"/>
              </a:ext>
            </a:extLst>
          </p:cNvPr>
          <p:cNvPicPr>
            <a:picLocks noChangeAspect="1"/>
          </p:cNvPicPr>
          <p:nvPr/>
        </p:nvPicPr>
        <p:blipFill>
          <a:blip r:embed="rId2"/>
          <a:stretch>
            <a:fillRect/>
          </a:stretch>
        </p:blipFill>
        <p:spPr>
          <a:xfrm>
            <a:off x="1351441" y="163236"/>
            <a:ext cx="9489118" cy="6531528"/>
          </a:xfrm>
          <a:prstGeom prst="rect">
            <a:avLst/>
          </a:prstGeom>
        </p:spPr>
      </p:pic>
    </p:spTree>
    <p:extLst>
      <p:ext uri="{BB962C8B-B14F-4D97-AF65-F5344CB8AC3E}">
        <p14:creationId xmlns:p14="http://schemas.microsoft.com/office/powerpoint/2010/main" val="28196049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9C69FB-F6E6-9F85-F5C8-BBD9AF383383}"/>
              </a:ext>
            </a:extLst>
          </p:cNvPr>
          <p:cNvSpPr>
            <a:spLocks noGrp="1"/>
          </p:cNvSpPr>
          <p:nvPr>
            <p:ph type="body" sz="quarter" idx="10"/>
          </p:nvPr>
        </p:nvSpPr>
        <p:spPr>
          <a:xfrm>
            <a:off x="351183" y="2978302"/>
            <a:ext cx="5744817" cy="3104445"/>
          </a:xfrm>
          <a:solidFill>
            <a:srgbClr val="000000">
              <a:alpha val="80000"/>
            </a:srgbClr>
          </a:solidFill>
        </p:spPr>
        <p:txBody>
          <a:bodyPr>
            <a:normAutofit fontScale="92500" lnSpcReduction="20000"/>
          </a:bodyPr>
          <a:lstStyle/>
          <a:p>
            <a:r>
              <a:rPr lang="en-US" b="1" u="sng" dirty="0">
                <a:solidFill>
                  <a:schemeClr val="accent1"/>
                </a:solidFill>
              </a:rPr>
              <a:t>Contact: </a:t>
            </a:r>
          </a:p>
          <a:p>
            <a:r>
              <a:rPr lang="en-US" dirty="0"/>
              <a:t>Keith Lohse, PhD, </a:t>
            </a:r>
            <a:r>
              <a:rPr lang="en-US" dirty="0" err="1"/>
              <a:t>Pstat</a:t>
            </a:r>
            <a:endParaRPr lang="en-US" dirty="0"/>
          </a:p>
          <a:p>
            <a:r>
              <a:rPr lang="en-US" dirty="0">
                <a:hlinkClick r:id="rId2"/>
              </a:rPr>
              <a:t>lohse@wustl.edu</a:t>
            </a:r>
            <a:r>
              <a:rPr lang="en-US" dirty="0"/>
              <a:t> </a:t>
            </a:r>
          </a:p>
          <a:p>
            <a:endParaRPr lang="en-US" dirty="0"/>
          </a:p>
          <a:p>
            <a:endParaRPr lang="en-US" dirty="0"/>
          </a:p>
          <a:p>
            <a:r>
              <a:rPr lang="en-US" dirty="0">
                <a:hlinkClick r:id="rId3"/>
              </a:rPr>
              <a:t>https://doi.org/10.1123/jmld</a:t>
            </a:r>
            <a:r>
              <a:rPr lang="en-US">
                <a:hlinkClick r:id="rId3"/>
              </a:rPr>
              <a:t>.2024-0081</a:t>
            </a:r>
            <a:r>
              <a:rPr lang="en-US"/>
              <a:t> </a:t>
            </a:r>
            <a:endParaRPr lang="en-US" dirty="0"/>
          </a:p>
        </p:txBody>
      </p:sp>
      <p:pic>
        <p:nvPicPr>
          <p:cNvPr id="6" name="Picture 5" descr="A black and brown rectangle with brown text&#10;&#10;Description automatically generated">
            <a:extLst>
              <a:ext uri="{FF2B5EF4-FFF2-40B4-BE49-F238E27FC236}">
                <a16:creationId xmlns:a16="http://schemas.microsoft.com/office/drawing/2014/main" id="{A7BCF1DD-6DA5-074E-1F17-DBEF74185E2C}"/>
              </a:ext>
            </a:extLst>
          </p:cNvPr>
          <p:cNvPicPr>
            <a:picLocks noChangeAspect="1"/>
          </p:cNvPicPr>
          <p:nvPr/>
        </p:nvPicPr>
        <p:blipFill>
          <a:blip r:embed="rId4"/>
          <a:stretch>
            <a:fillRect/>
          </a:stretch>
        </p:blipFill>
        <p:spPr>
          <a:xfrm>
            <a:off x="6773814" y="5357823"/>
            <a:ext cx="4572009" cy="1331979"/>
          </a:xfrm>
          <a:prstGeom prst="rect">
            <a:avLst/>
          </a:prstGeom>
        </p:spPr>
      </p:pic>
      <p:sp>
        <p:nvSpPr>
          <p:cNvPr id="7" name="Text Placeholder 1">
            <a:extLst>
              <a:ext uri="{FF2B5EF4-FFF2-40B4-BE49-F238E27FC236}">
                <a16:creationId xmlns:a16="http://schemas.microsoft.com/office/drawing/2014/main" id="{4A71F691-BC8B-FF5D-9625-AEBA8222C54F}"/>
              </a:ext>
            </a:extLst>
          </p:cNvPr>
          <p:cNvSpPr txBox="1">
            <a:spLocks/>
          </p:cNvSpPr>
          <p:nvPr/>
        </p:nvSpPr>
        <p:spPr>
          <a:xfrm>
            <a:off x="6187411" y="2978302"/>
            <a:ext cx="5744817" cy="2497707"/>
          </a:xfrm>
          <a:prstGeom prst="rect">
            <a:avLst/>
          </a:prstGeom>
          <a:solidFill>
            <a:srgbClr val="000000">
              <a:alpha val="80000"/>
            </a:srgbClr>
          </a:solidFill>
        </p:spPr>
        <p:txBody>
          <a:bodyPr vert="horz" lIns="182880" tIns="182880" rIns="182880" bIns="182880" rtlCol="0">
            <a:normAutofit fontScale="92500" lnSpcReduction="10000"/>
          </a:bodyPr>
          <a:lstStyle>
            <a:lvl1pPr marL="0" indent="0" algn="l" defTabSz="457200" rtl="0" eaLnBrk="1" latinLnBrk="0" hangingPunct="1">
              <a:spcBef>
                <a:spcPct val="20000"/>
              </a:spcBef>
              <a:buFont typeface="Arial"/>
              <a:buNone/>
              <a:tabLst/>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indent="0" algn="l" defTabSz="457200" rtl="0" eaLnBrk="1" latinLnBrk="0" hangingPunct="1">
              <a:spcBef>
                <a:spcPct val="20000"/>
              </a:spcBef>
              <a:buFont typeface="Arial"/>
              <a:buNone/>
              <a:tabLst/>
              <a:defRPr sz="2400" b="0" i="0" kern="1200">
                <a:solidFill>
                  <a:schemeClr val="bg1"/>
                </a:solidFill>
                <a:latin typeface="Calibri" panose="020F0502020204030204" pitchFamily="34" charset="0"/>
                <a:ea typeface="Calibri" panose="020F0502020204030204" pitchFamily="34" charset="0"/>
                <a:cs typeface="Calibri" panose="020F0502020204030204" pitchFamily="34" charset="0"/>
              </a:defRPr>
            </a:lvl2pPr>
            <a:lvl3pPr marL="914400" indent="0" algn="l" defTabSz="457200" rtl="0" eaLnBrk="1" latinLnBrk="0" hangingPunct="1">
              <a:spcBef>
                <a:spcPct val="20000"/>
              </a:spcBef>
              <a:buFont typeface="Arial"/>
              <a:buNone/>
              <a:tabLst/>
              <a:defRPr sz="2000" b="0" i="0" kern="1200">
                <a:solidFill>
                  <a:schemeClr val="bg1"/>
                </a:solidFill>
                <a:latin typeface="Calibri" panose="020F0502020204030204" pitchFamily="34" charset="0"/>
                <a:ea typeface="Calibri" panose="020F0502020204030204" pitchFamily="34" charset="0"/>
                <a:cs typeface="Calibri" panose="020F0502020204030204" pitchFamily="34" charset="0"/>
              </a:defRPr>
            </a:lvl3pPr>
            <a:lvl4pPr marL="1371600" indent="0" algn="l" defTabSz="457200" rtl="0" eaLnBrk="1" latinLnBrk="0" hangingPunct="1">
              <a:spcBef>
                <a:spcPct val="20000"/>
              </a:spcBef>
              <a:buFont typeface="Arial"/>
              <a:buNone/>
              <a:tabLst/>
              <a:defRPr sz="1800" b="0" i="0" kern="1200">
                <a:solidFill>
                  <a:schemeClr val="bg1"/>
                </a:solidFill>
                <a:latin typeface="Calibri" panose="020F0502020204030204" pitchFamily="34" charset="0"/>
                <a:ea typeface="Calibri" panose="020F0502020204030204" pitchFamily="34" charset="0"/>
                <a:cs typeface="Calibri" panose="020F0502020204030204" pitchFamily="34" charset="0"/>
              </a:defRPr>
            </a:lvl4pPr>
            <a:lvl5pPr marL="1828800" indent="0" algn="l" defTabSz="457200" rtl="0" eaLnBrk="1" latinLnBrk="0" hangingPunct="1">
              <a:spcBef>
                <a:spcPct val="20000"/>
              </a:spcBef>
              <a:buFont typeface="Arial"/>
              <a:buNone/>
              <a:tabLst/>
              <a:defRPr sz="1800" b="0" i="0" kern="1200">
                <a:solidFill>
                  <a:schemeClr val="bg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800" b="1" i="0" u="sng" strike="noStrike" kern="1200" cap="none" spc="0" normalizeH="0" baseline="0" noProof="0" dirty="0">
                <a:ln>
                  <a:noFill/>
                </a:ln>
                <a:solidFill>
                  <a:srgbClr val="29AF8C"/>
                </a:solidFill>
                <a:effectLst/>
                <a:uLnTx/>
                <a:uFillTx/>
                <a:latin typeface="Calibri" panose="020F0502020204030204" pitchFamily="34" charset="0"/>
                <a:cs typeface="Calibri" panose="020F0502020204030204" pitchFamily="34" charset="0"/>
              </a:rPr>
              <a:t>Special thanks to:</a:t>
            </a: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George Fulk, Andrew Hooyman, Grace Bellinger, and Allison Miller.</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8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NIH/NICHD R25HD105583</a:t>
            </a:r>
          </a:p>
        </p:txBody>
      </p:sp>
    </p:spTree>
    <p:extLst>
      <p:ext uri="{BB962C8B-B14F-4D97-AF65-F5344CB8AC3E}">
        <p14:creationId xmlns:p14="http://schemas.microsoft.com/office/powerpoint/2010/main" val="4056863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780C5-3E4A-781F-6578-0AC0A6ABFD3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298FE42-CE03-1AB2-C6EB-664CBAD6D29B}"/>
              </a:ext>
            </a:extLst>
          </p:cNvPr>
          <p:cNvPicPr>
            <a:picLocks noChangeAspect="1"/>
          </p:cNvPicPr>
          <p:nvPr/>
        </p:nvPicPr>
        <p:blipFill>
          <a:blip r:embed="rId3"/>
          <a:stretch>
            <a:fillRect/>
          </a:stretch>
        </p:blipFill>
        <p:spPr>
          <a:xfrm>
            <a:off x="2850608" y="423355"/>
            <a:ext cx="6011289" cy="6011289"/>
          </a:xfrm>
          <a:prstGeom prst="rect">
            <a:avLst/>
          </a:prstGeom>
        </p:spPr>
      </p:pic>
      <p:sp>
        <p:nvSpPr>
          <p:cNvPr id="5" name="TextBox 4">
            <a:extLst>
              <a:ext uri="{FF2B5EF4-FFF2-40B4-BE49-F238E27FC236}">
                <a16:creationId xmlns:a16="http://schemas.microsoft.com/office/drawing/2014/main" id="{75BBCB9A-8F94-988C-85DE-709F33067D63}"/>
              </a:ext>
            </a:extLst>
          </p:cNvPr>
          <p:cNvSpPr txBox="1"/>
          <p:nvPr/>
        </p:nvSpPr>
        <p:spPr>
          <a:xfrm>
            <a:off x="7963056" y="3659243"/>
            <a:ext cx="35189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Planning for Dissemination: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Leveraging Data Science to Improve Reproducibility</a:t>
            </a:r>
          </a:p>
        </p:txBody>
      </p:sp>
      <p:sp>
        <p:nvSpPr>
          <p:cNvPr id="6" name="TextBox 5">
            <a:extLst>
              <a:ext uri="{FF2B5EF4-FFF2-40B4-BE49-F238E27FC236}">
                <a16:creationId xmlns:a16="http://schemas.microsoft.com/office/drawing/2014/main" id="{EF953269-ECB6-0C40-E6C4-B25202C20557}"/>
              </a:ext>
            </a:extLst>
          </p:cNvPr>
          <p:cNvSpPr txBox="1"/>
          <p:nvPr/>
        </p:nvSpPr>
        <p:spPr>
          <a:xfrm>
            <a:off x="782976" y="2749249"/>
            <a:ext cx="3675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Data Collection &amp; Quality Control</a:t>
            </a:r>
          </a:p>
        </p:txBody>
      </p:sp>
      <p:sp>
        <p:nvSpPr>
          <p:cNvPr id="7" name="TextBox 6">
            <a:extLst>
              <a:ext uri="{FF2B5EF4-FFF2-40B4-BE49-F238E27FC236}">
                <a16:creationId xmlns:a16="http://schemas.microsoft.com/office/drawing/2014/main" id="{577B94EA-B3CC-D1D4-BDBB-87AAD7ADE0A2}"/>
              </a:ext>
            </a:extLst>
          </p:cNvPr>
          <p:cNvSpPr txBox="1"/>
          <p:nvPr/>
        </p:nvSpPr>
        <p:spPr>
          <a:xfrm>
            <a:off x="7246957" y="1487301"/>
            <a:ext cx="52725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Communicating Data through Visualization</a:t>
            </a:r>
          </a:p>
        </p:txBody>
      </p:sp>
      <p:sp>
        <p:nvSpPr>
          <p:cNvPr id="8" name="TextBox 7">
            <a:extLst>
              <a:ext uri="{FF2B5EF4-FFF2-40B4-BE49-F238E27FC236}">
                <a16:creationId xmlns:a16="http://schemas.microsoft.com/office/drawing/2014/main" id="{63376945-3379-F475-9E9D-188EDF6DB00A}"/>
              </a:ext>
            </a:extLst>
          </p:cNvPr>
          <p:cNvSpPr txBox="1"/>
          <p:nvPr/>
        </p:nvSpPr>
        <p:spPr>
          <a:xfrm>
            <a:off x="1688480" y="1399463"/>
            <a:ext cx="27701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Data Sharing and Re-Use</a:t>
            </a:r>
          </a:p>
        </p:txBody>
      </p:sp>
      <p:sp>
        <p:nvSpPr>
          <p:cNvPr id="9" name="TextBox 8">
            <a:extLst>
              <a:ext uri="{FF2B5EF4-FFF2-40B4-BE49-F238E27FC236}">
                <a16:creationId xmlns:a16="http://schemas.microsoft.com/office/drawing/2014/main" id="{B102201E-8D4A-C531-B8E3-965F8A9178E4}"/>
              </a:ext>
            </a:extLst>
          </p:cNvPr>
          <p:cNvSpPr txBox="1"/>
          <p:nvPr/>
        </p:nvSpPr>
        <p:spPr>
          <a:xfrm>
            <a:off x="230493" y="6203811"/>
            <a:ext cx="75950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Aptos" panose="02110004020202020204"/>
                <a:ea typeface="+mn-ea"/>
                <a:cs typeface="+mn-cs"/>
              </a:rPr>
              <a:t>Key Milestones in the Pathway to Publication</a:t>
            </a:r>
          </a:p>
        </p:txBody>
      </p:sp>
    </p:spTree>
    <p:extLst>
      <p:ext uri="{BB962C8B-B14F-4D97-AF65-F5344CB8AC3E}">
        <p14:creationId xmlns:p14="http://schemas.microsoft.com/office/powerpoint/2010/main" val="29813736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53B6-14E7-3E32-B8AF-EAAC17A7D865}"/>
              </a:ext>
            </a:extLst>
          </p:cNvPr>
          <p:cNvSpPr>
            <a:spLocks noGrp="1"/>
          </p:cNvSpPr>
          <p:nvPr>
            <p:ph type="title"/>
          </p:nvPr>
        </p:nvSpPr>
        <p:spPr/>
        <p:txBody>
          <a:bodyPr/>
          <a:lstStyle/>
          <a:p>
            <a:r>
              <a:rPr lang="en-US" dirty="0"/>
              <a:t>Resources for Visualization</a:t>
            </a:r>
          </a:p>
        </p:txBody>
      </p:sp>
      <p:sp>
        <p:nvSpPr>
          <p:cNvPr id="3" name="Content Placeholder 2">
            <a:extLst>
              <a:ext uri="{FF2B5EF4-FFF2-40B4-BE49-F238E27FC236}">
                <a16:creationId xmlns:a16="http://schemas.microsoft.com/office/drawing/2014/main" id="{CE095574-D759-DB9A-10C3-0397F4075191}"/>
              </a:ext>
            </a:extLst>
          </p:cNvPr>
          <p:cNvSpPr>
            <a:spLocks noGrp="1"/>
          </p:cNvSpPr>
          <p:nvPr>
            <p:ph idx="1"/>
          </p:nvPr>
        </p:nvSpPr>
        <p:spPr/>
        <p:txBody>
          <a:bodyPr/>
          <a:lstStyle/>
          <a:p>
            <a:r>
              <a:rPr lang="en-US" dirty="0">
                <a:hlinkClick r:id="rId2"/>
              </a:rPr>
              <a:t>https://r-graph-gallery.com</a:t>
            </a:r>
          </a:p>
          <a:p>
            <a:r>
              <a:rPr lang="en-US" dirty="0">
                <a:hlinkClick r:id="rId2"/>
              </a:rPr>
              <a:t>https://r-charts.com</a:t>
            </a:r>
            <a:r>
              <a:rPr lang="en-US" dirty="0"/>
              <a:t> </a:t>
            </a:r>
          </a:p>
          <a:p>
            <a:r>
              <a:rPr lang="en-US" dirty="0">
                <a:hlinkClick r:id="rId3"/>
              </a:rPr>
              <a:t>http://r-statistics.co/Top50-Ggplot2-Visualizations-MasterList-R-Code.html#google_vignette</a:t>
            </a:r>
            <a:endParaRPr lang="en-US" dirty="0"/>
          </a:p>
          <a:p>
            <a:endParaRPr lang="en-US" dirty="0"/>
          </a:p>
        </p:txBody>
      </p:sp>
    </p:spTree>
    <p:extLst>
      <p:ext uri="{BB962C8B-B14F-4D97-AF65-F5344CB8AC3E}">
        <p14:creationId xmlns:p14="http://schemas.microsoft.com/office/powerpoint/2010/main" val="20584170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1974-1CCA-F128-3D6D-E147034EF733}"/>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605FABD5-ACC2-7962-EC60-2B275A06AB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7383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06B789-60A9-044B-B042-682471C593FC}"/>
              </a:ext>
            </a:extLst>
          </p:cNvPr>
          <p:cNvSpPr>
            <a:spLocks noGrp="1"/>
          </p:cNvSpPr>
          <p:nvPr>
            <p:ph type="title"/>
          </p:nvPr>
        </p:nvSpPr>
        <p:spPr>
          <a:xfrm>
            <a:off x="640491" y="463979"/>
            <a:ext cx="10515600" cy="1325563"/>
          </a:xfrm>
        </p:spPr>
        <p:txBody>
          <a:bodyPr>
            <a:normAutofit/>
          </a:bodyPr>
          <a:lstStyle/>
          <a:p>
            <a:r>
              <a:rPr lang="en-US" b="1" dirty="0">
                <a:solidFill>
                  <a:srgbClr val="171C8C"/>
                </a:solidFill>
                <a:latin typeface="Arial" panose="020B0604020202020204" pitchFamily="34" charset="0"/>
                <a:cs typeface="Arial" panose="020B0604020202020204" pitchFamily="34" charset="0"/>
              </a:rPr>
              <a:t>Scoping Review Rationale</a:t>
            </a:r>
          </a:p>
        </p:txBody>
      </p:sp>
      <p:sp>
        <p:nvSpPr>
          <p:cNvPr id="11" name="Content Placeholder 4">
            <a:extLst>
              <a:ext uri="{FF2B5EF4-FFF2-40B4-BE49-F238E27FC236}">
                <a16:creationId xmlns:a16="http://schemas.microsoft.com/office/drawing/2014/main" id="{56589E68-0C25-F343-8448-6686BB5667AA}"/>
              </a:ext>
            </a:extLst>
          </p:cNvPr>
          <p:cNvSpPr>
            <a:spLocks noGrp="1"/>
          </p:cNvSpPr>
          <p:nvPr>
            <p:ph idx="1"/>
          </p:nvPr>
        </p:nvSpPr>
        <p:spPr>
          <a:xfrm>
            <a:off x="640490" y="2165521"/>
            <a:ext cx="10913077" cy="4161137"/>
          </a:xfrm>
        </p:spPr>
        <p:txBody>
          <a:bodyPr>
            <a:normAutofit/>
          </a:bodyPr>
          <a:lstStyle/>
          <a:p>
            <a:pPr eaLnBrk="1" hangingPunct="1"/>
            <a:r>
              <a:rPr lang="en-US" altLang="en-US" dirty="0">
                <a:solidFill>
                  <a:schemeClr val="accent1">
                    <a:lumMod val="75000"/>
                  </a:schemeClr>
                </a:solidFill>
              </a:rPr>
              <a:t>21% to 62% of retractions are related to unintentional errors</a:t>
            </a:r>
          </a:p>
          <a:p>
            <a:pPr eaLnBrk="1" hangingPunct="1"/>
            <a:r>
              <a:rPr lang="en-US" altLang="en-US" dirty="0">
                <a:solidFill>
                  <a:schemeClr val="accent1">
                    <a:lumMod val="75000"/>
                  </a:schemeClr>
                </a:solidFill>
              </a:rPr>
              <a:t>Research is becoming increasingly complex</a:t>
            </a:r>
          </a:p>
          <a:p>
            <a:pPr eaLnBrk="1" hangingPunct="1"/>
            <a:r>
              <a:rPr lang="en-US" altLang="en-US" dirty="0">
                <a:solidFill>
                  <a:schemeClr val="accent1">
                    <a:lumMod val="75000"/>
                  </a:schemeClr>
                </a:solidFill>
              </a:rPr>
              <a:t>No previous comprehensive study of articles in the biomedical literature that were retracted owing to mistakes in data capture, management, and/or analysis</a:t>
            </a:r>
          </a:p>
          <a:p>
            <a:pPr eaLnBrk="1" hangingPunct="1"/>
            <a:r>
              <a:rPr lang="en-US" altLang="en-US" dirty="0">
                <a:solidFill>
                  <a:schemeClr val="accent1">
                    <a:lumMod val="75000"/>
                  </a:schemeClr>
                </a:solidFill>
              </a:rPr>
              <a:t>Characterizing methodological and analytic mistakes is an essential step in improving their detection and prevention</a:t>
            </a:r>
          </a:p>
          <a:p>
            <a:pPr eaLnBrk="1" hangingPunct="1"/>
            <a:endParaRPr lang="en-US" altLang="en-US" dirty="0">
              <a:solidFill>
                <a:schemeClr val="accent1">
                  <a:lumMod val="75000"/>
                </a:schemeClr>
              </a:solidFill>
            </a:endParaRPr>
          </a:p>
        </p:txBody>
      </p:sp>
    </p:spTree>
    <p:extLst>
      <p:ext uri="{BB962C8B-B14F-4D97-AF65-F5344CB8AC3E}">
        <p14:creationId xmlns:p14="http://schemas.microsoft.com/office/powerpoint/2010/main" val="367004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06B789-60A9-044B-B042-682471C593FC}"/>
              </a:ext>
            </a:extLst>
          </p:cNvPr>
          <p:cNvSpPr>
            <a:spLocks noGrp="1"/>
          </p:cNvSpPr>
          <p:nvPr>
            <p:ph type="title"/>
          </p:nvPr>
        </p:nvSpPr>
        <p:spPr>
          <a:xfrm>
            <a:off x="640491" y="463979"/>
            <a:ext cx="10515600" cy="1325563"/>
          </a:xfrm>
        </p:spPr>
        <p:txBody>
          <a:bodyPr>
            <a:normAutofit/>
          </a:bodyPr>
          <a:lstStyle/>
          <a:p>
            <a:r>
              <a:rPr lang="en-US" b="1" dirty="0">
                <a:solidFill>
                  <a:srgbClr val="171C8C"/>
                </a:solidFill>
                <a:latin typeface="Arial" panose="020B0604020202020204" pitchFamily="34" charset="0"/>
                <a:cs typeface="Arial" panose="020B0604020202020204" pitchFamily="34" charset="0"/>
              </a:rPr>
              <a:t>Methods</a:t>
            </a:r>
          </a:p>
        </p:txBody>
      </p:sp>
      <p:sp>
        <p:nvSpPr>
          <p:cNvPr id="11" name="Content Placeholder 4">
            <a:extLst>
              <a:ext uri="{FF2B5EF4-FFF2-40B4-BE49-F238E27FC236}">
                <a16:creationId xmlns:a16="http://schemas.microsoft.com/office/drawing/2014/main" id="{56589E68-0C25-F343-8448-6686BB5667AA}"/>
              </a:ext>
            </a:extLst>
          </p:cNvPr>
          <p:cNvSpPr>
            <a:spLocks noGrp="1"/>
          </p:cNvSpPr>
          <p:nvPr>
            <p:ph idx="1"/>
          </p:nvPr>
        </p:nvSpPr>
        <p:spPr>
          <a:xfrm>
            <a:off x="640490" y="2165521"/>
            <a:ext cx="10913077" cy="4161137"/>
          </a:xfrm>
        </p:spPr>
        <p:txBody>
          <a:bodyPr>
            <a:normAutofit/>
          </a:bodyPr>
          <a:lstStyle/>
          <a:p>
            <a:pPr eaLnBrk="1" hangingPunct="1"/>
            <a:r>
              <a:rPr lang="en-US" altLang="en-US" dirty="0">
                <a:solidFill>
                  <a:schemeClr val="accent1">
                    <a:lumMod val="75000"/>
                  </a:schemeClr>
                </a:solidFill>
              </a:rPr>
              <a:t>Scoping review complied with PRISMA-</a:t>
            </a:r>
            <a:r>
              <a:rPr lang="en-US" altLang="en-US" dirty="0" err="1">
                <a:solidFill>
                  <a:schemeClr val="accent1">
                    <a:lumMod val="75000"/>
                  </a:schemeClr>
                </a:solidFill>
              </a:rPr>
              <a:t>ScR</a:t>
            </a:r>
            <a:r>
              <a:rPr lang="en-US" altLang="en-US" dirty="0">
                <a:solidFill>
                  <a:schemeClr val="accent1">
                    <a:lumMod val="75000"/>
                  </a:schemeClr>
                </a:solidFill>
              </a:rPr>
              <a:t> guidelines</a:t>
            </a:r>
          </a:p>
          <a:p>
            <a:pPr lvl="1"/>
            <a:r>
              <a:rPr lang="en-US" altLang="en-US" dirty="0">
                <a:solidFill>
                  <a:schemeClr val="accent1">
                    <a:lumMod val="75000"/>
                  </a:schemeClr>
                </a:solidFill>
              </a:rPr>
              <a:t>Checklist included in supplement</a:t>
            </a:r>
          </a:p>
          <a:p>
            <a:pPr eaLnBrk="1" hangingPunct="1"/>
            <a:r>
              <a:rPr lang="en-US" altLang="en-US" dirty="0">
                <a:solidFill>
                  <a:schemeClr val="accent1">
                    <a:lumMod val="75000"/>
                  </a:schemeClr>
                </a:solidFill>
              </a:rPr>
              <a:t>Followed a preregistered protocol</a:t>
            </a:r>
          </a:p>
        </p:txBody>
      </p:sp>
      <p:pic>
        <p:nvPicPr>
          <p:cNvPr id="2" name="Picture 1">
            <a:extLst>
              <a:ext uri="{FF2B5EF4-FFF2-40B4-BE49-F238E27FC236}">
                <a16:creationId xmlns:a16="http://schemas.microsoft.com/office/drawing/2014/main" id="{EAF9754A-00E8-AEAA-F759-C6A314C7B9EE}"/>
              </a:ext>
            </a:extLst>
          </p:cNvPr>
          <p:cNvPicPr>
            <a:picLocks noChangeAspect="1"/>
          </p:cNvPicPr>
          <p:nvPr/>
        </p:nvPicPr>
        <p:blipFill>
          <a:blip r:embed="rId3"/>
          <a:stretch>
            <a:fillRect/>
          </a:stretch>
        </p:blipFill>
        <p:spPr>
          <a:xfrm>
            <a:off x="5955527" y="2770192"/>
            <a:ext cx="6163806" cy="3683314"/>
          </a:xfrm>
          <a:prstGeom prst="rect">
            <a:avLst/>
          </a:prstGeom>
          <a:ln>
            <a:solidFill>
              <a:schemeClr val="tx1"/>
            </a:solidFill>
          </a:ln>
        </p:spPr>
      </p:pic>
    </p:spTree>
    <p:extLst>
      <p:ext uri="{BB962C8B-B14F-4D97-AF65-F5344CB8AC3E}">
        <p14:creationId xmlns:p14="http://schemas.microsoft.com/office/powerpoint/2010/main" val="117062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06B789-60A9-044B-B042-682471C593FC}"/>
              </a:ext>
            </a:extLst>
          </p:cNvPr>
          <p:cNvSpPr>
            <a:spLocks noGrp="1"/>
          </p:cNvSpPr>
          <p:nvPr>
            <p:ph type="title"/>
          </p:nvPr>
        </p:nvSpPr>
        <p:spPr>
          <a:xfrm>
            <a:off x="640491" y="463979"/>
            <a:ext cx="10515600" cy="1325563"/>
          </a:xfrm>
        </p:spPr>
        <p:txBody>
          <a:bodyPr>
            <a:normAutofit/>
          </a:bodyPr>
          <a:lstStyle/>
          <a:p>
            <a:r>
              <a:rPr lang="en-US" b="1" dirty="0">
                <a:solidFill>
                  <a:srgbClr val="171C8C"/>
                </a:solidFill>
                <a:latin typeface="Arial" panose="020B0604020202020204" pitchFamily="34" charset="0"/>
                <a:cs typeface="Arial" panose="020B0604020202020204" pitchFamily="34" charset="0"/>
              </a:rPr>
              <a:t>Retraction Watch</a:t>
            </a:r>
          </a:p>
        </p:txBody>
      </p:sp>
      <p:sp>
        <p:nvSpPr>
          <p:cNvPr id="11" name="Content Placeholder 4">
            <a:extLst>
              <a:ext uri="{FF2B5EF4-FFF2-40B4-BE49-F238E27FC236}">
                <a16:creationId xmlns:a16="http://schemas.microsoft.com/office/drawing/2014/main" id="{56589E68-0C25-F343-8448-6686BB5667AA}"/>
              </a:ext>
            </a:extLst>
          </p:cNvPr>
          <p:cNvSpPr>
            <a:spLocks noGrp="1"/>
          </p:cNvSpPr>
          <p:nvPr>
            <p:ph idx="1"/>
          </p:nvPr>
        </p:nvSpPr>
        <p:spPr>
          <a:xfrm>
            <a:off x="640490" y="2165521"/>
            <a:ext cx="10913077" cy="4161137"/>
          </a:xfrm>
        </p:spPr>
        <p:txBody>
          <a:bodyPr>
            <a:normAutofit/>
          </a:bodyPr>
          <a:lstStyle/>
          <a:p>
            <a:pPr eaLnBrk="1" hangingPunct="1"/>
            <a:r>
              <a:rPr lang="en-US" altLang="en-US" dirty="0">
                <a:solidFill>
                  <a:schemeClr val="accent1">
                    <a:lumMod val="75000"/>
                  </a:schemeClr>
                </a:solidFill>
              </a:rPr>
              <a:t>Website launched in 2010</a:t>
            </a:r>
          </a:p>
          <a:p>
            <a:pPr eaLnBrk="1" hangingPunct="1"/>
            <a:r>
              <a:rPr lang="en-US" altLang="en-US" dirty="0">
                <a:solidFill>
                  <a:schemeClr val="accent1">
                    <a:lumMod val="75000"/>
                  </a:schemeClr>
                </a:solidFill>
              </a:rPr>
              <a:t>Became part of the Center for Scientific Integrity in 2014</a:t>
            </a:r>
          </a:p>
          <a:p>
            <a:pPr eaLnBrk="1" hangingPunct="1"/>
            <a:r>
              <a:rPr lang="en-US" altLang="en-US" dirty="0">
                <a:solidFill>
                  <a:schemeClr val="accent1">
                    <a:lumMod val="75000"/>
                  </a:schemeClr>
                </a:solidFill>
              </a:rPr>
              <a:t>Retraction Watch Database launched in 2018</a:t>
            </a:r>
          </a:p>
          <a:p>
            <a:pPr lvl="1"/>
            <a:r>
              <a:rPr lang="en-US" altLang="en-US" dirty="0">
                <a:solidFill>
                  <a:schemeClr val="accent1">
                    <a:lumMod val="75000"/>
                  </a:schemeClr>
                </a:solidFill>
              </a:rPr>
              <a:t>Systematic and comprehensive compendium of retracted articles</a:t>
            </a:r>
          </a:p>
          <a:p>
            <a:pPr lvl="1"/>
            <a:r>
              <a:rPr lang="en-US" altLang="en-US" dirty="0">
                <a:solidFill>
                  <a:schemeClr val="accent1">
                    <a:lumMod val="75000"/>
                  </a:schemeClr>
                </a:solidFill>
              </a:rPr>
              <a:t>Detailed ontology to classify and describe the retracted articles</a:t>
            </a:r>
          </a:p>
          <a:p>
            <a:pPr eaLnBrk="1" hangingPunct="1"/>
            <a:r>
              <a:rPr lang="en-US" altLang="en-US" dirty="0">
                <a:solidFill>
                  <a:schemeClr val="accent1">
                    <a:lumMod val="75000"/>
                  </a:schemeClr>
                </a:solidFill>
              </a:rPr>
              <a:t>Previously required a data use agreement</a:t>
            </a:r>
          </a:p>
          <a:p>
            <a:pPr eaLnBrk="1" hangingPunct="1"/>
            <a:r>
              <a:rPr lang="en-US" altLang="en-US" dirty="0">
                <a:solidFill>
                  <a:schemeClr val="accent1">
                    <a:lumMod val="75000"/>
                  </a:schemeClr>
                </a:solidFill>
              </a:rPr>
              <a:t>Acquired by </a:t>
            </a:r>
            <a:r>
              <a:rPr lang="en-US" altLang="en-US" dirty="0" err="1">
                <a:solidFill>
                  <a:schemeClr val="accent1">
                    <a:lumMod val="75000"/>
                  </a:schemeClr>
                </a:solidFill>
              </a:rPr>
              <a:t>Crossref</a:t>
            </a:r>
            <a:r>
              <a:rPr lang="en-US" altLang="en-US" dirty="0">
                <a:solidFill>
                  <a:schemeClr val="accent1">
                    <a:lumMod val="75000"/>
                  </a:schemeClr>
                </a:solidFill>
              </a:rPr>
              <a:t> in 2023</a:t>
            </a:r>
          </a:p>
        </p:txBody>
      </p:sp>
      <p:pic>
        <p:nvPicPr>
          <p:cNvPr id="3" name="Picture 2" descr="A logo of a cross&#10;&#10;Description automatically generated">
            <a:extLst>
              <a:ext uri="{FF2B5EF4-FFF2-40B4-BE49-F238E27FC236}">
                <a16:creationId xmlns:a16="http://schemas.microsoft.com/office/drawing/2014/main" id="{702B777A-333E-C492-EB5B-C6FBC4DC4E1B}"/>
              </a:ext>
            </a:extLst>
          </p:cNvPr>
          <p:cNvPicPr>
            <a:picLocks noChangeAspect="1"/>
          </p:cNvPicPr>
          <p:nvPr/>
        </p:nvPicPr>
        <p:blipFill>
          <a:blip r:embed="rId3"/>
          <a:stretch>
            <a:fillRect/>
          </a:stretch>
        </p:blipFill>
        <p:spPr>
          <a:xfrm>
            <a:off x="7762840" y="4442021"/>
            <a:ext cx="3790727" cy="2260616"/>
          </a:xfrm>
          <a:prstGeom prst="rect">
            <a:avLst/>
          </a:prstGeom>
        </p:spPr>
      </p:pic>
    </p:spTree>
    <p:extLst>
      <p:ext uri="{BB962C8B-B14F-4D97-AF65-F5344CB8AC3E}">
        <p14:creationId xmlns:p14="http://schemas.microsoft.com/office/powerpoint/2010/main" val="196898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06B789-60A9-044B-B042-682471C593FC}"/>
              </a:ext>
            </a:extLst>
          </p:cNvPr>
          <p:cNvSpPr>
            <a:spLocks noGrp="1"/>
          </p:cNvSpPr>
          <p:nvPr>
            <p:ph type="title"/>
          </p:nvPr>
        </p:nvSpPr>
        <p:spPr>
          <a:xfrm>
            <a:off x="640491" y="463979"/>
            <a:ext cx="10515600" cy="1325563"/>
          </a:xfrm>
        </p:spPr>
        <p:txBody>
          <a:bodyPr>
            <a:normAutofit/>
          </a:bodyPr>
          <a:lstStyle/>
          <a:p>
            <a:r>
              <a:rPr lang="en-US" b="1" dirty="0">
                <a:solidFill>
                  <a:srgbClr val="171C8C"/>
                </a:solidFill>
                <a:latin typeface="Arial" panose="020B0604020202020204" pitchFamily="34" charset="0"/>
                <a:cs typeface="Arial" panose="020B0604020202020204" pitchFamily="34" charset="0"/>
              </a:rPr>
              <a:t>Methods</a:t>
            </a:r>
          </a:p>
        </p:txBody>
      </p:sp>
      <p:sp>
        <p:nvSpPr>
          <p:cNvPr id="11" name="Content Placeholder 4">
            <a:extLst>
              <a:ext uri="{FF2B5EF4-FFF2-40B4-BE49-F238E27FC236}">
                <a16:creationId xmlns:a16="http://schemas.microsoft.com/office/drawing/2014/main" id="{56589E68-0C25-F343-8448-6686BB5667AA}"/>
              </a:ext>
            </a:extLst>
          </p:cNvPr>
          <p:cNvSpPr>
            <a:spLocks noGrp="1"/>
          </p:cNvSpPr>
          <p:nvPr>
            <p:ph idx="1"/>
          </p:nvPr>
        </p:nvSpPr>
        <p:spPr>
          <a:xfrm>
            <a:off x="640490" y="2165521"/>
            <a:ext cx="10913077" cy="4161137"/>
          </a:xfrm>
        </p:spPr>
        <p:txBody>
          <a:bodyPr>
            <a:normAutofit lnSpcReduction="10000"/>
          </a:bodyPr>
          <a:lstStyle/>
          <a:p>
            <a:pPr eaLnBrk="1" hangingPunct="1"/>
            <a:r>
              <a:rPr lang="en-US" altLang="en-US" dirty="0" err="1">
                <a:solidFill>
                  <a:schemeClr val="accent1">
                    <a:lumMod val="75000"/>
                  </a:schemeClr>
                </a:solidFill>
              </a:rPr>
              <a:t>REDCap</a:t>
            </a:r>
            <a:r>
              <a:rPr lang="en-US" altLang="en-US" dirty="0">
                <a:solidFill>
                  <a:schemeClr val="accent1">
                    <a:lumMod val="75000"/>
                  </a:schemeClr>
                </a:solidFill>
              </a:rPr>
              <a:t> used for data entry and import</a:t>
            </a:r>
          </a:p>
          <a:p>
            <a:pPr eaLnBrk="1" hangingPunct="1"/>
            <a:r>
              <a:rPr lang="en-US" altLang="en-US" dirty="0">
                <a:solidFill>
                  <a:schemeClr val="accent1">
                    <a:lumMod val="75000"/>
                  </a:schemeClr>
                </a:solidFill>
              </a:rPr>
              <a:t>Abstracts assessed by 2 reviewers</a:t>
            </a:r>
          </a:p>
          <a:p>
            <a:pPr eaLnBrk="1" hangingPunct="1"/>
            <a:r>
              <a:rPr lang="en-US" altLang="en-US" dirty="0">
                <a:solidFill>
                  <a:schemeClr val="accent1">
                    <a:lumMod val="75000"/>
                  </a:schemeClr>
                </a:solidFill>
              </a:rPr>
              <a:t>Qualitative review of retraction notices</a:t>
            </a:r>
          </a:p>
          <a:p>
            <a:pPr eaLnBrk="1" hangingPunct="1"/>
            <a:r>
              <a:rPr lang="en-US" altLang="en-US" dirty="0">
                <a:solidFill>
                  <a:schemeClr val="accent1">
                    <a:lumMod val="75000"/>
                  </a:schemeClr>
                </a:solidFill>
              </a:rPr>
              <a:t>Retraction reasons coded by 2 reviewers</a:t>
            </a:r>
          </a:p>
          <a:p>
            <a:pPr lvl="1"/>
            <a:r>
              <a:rPr lang="en-US" altLang="en-US" dirty="0">
                <a:solidFill>
                  <a:schemeClr val="accent1">
                    <a:lumMod val="75000"/>
                  </a:schemeClr>
                </a:solidFill>
              </a:rPr>
              <a:t>Generating or acquiring data: instrumentation problems, misidentified patients, incorrect data entry</a:t>
            </a:r>
          </a:p>
          <a:p>
            <a:pPr lvl="1"/>
            <a:r>
              <a:rPr lang="en-US" altLang="en-US" dirty="0">
                <a:solidFill>
                  <a:schemeClr val="accent1">
                    <a:lumMod val="75000"/>
                  </a:schemeClr>
                </a:solidFill>
              </a:rPr>
              <a:t>Preparing or analyzing data: misclassification errors, inappropriate statistical methods</a:t>
            </a:r>
          </a:p>
          <a:p>
            <a:pPr eaLnBrk="1" hangingPunct="1"/>
            <a:r>
              <a:rPr lang="en-US" altLang="en-US" dirty="0">
                <a:solidFill>
                  <a:schemeClr val="accent1">
                    <a:lumMod val="75000"/>
                  </a:schemeClr>
                </a:solidFill>
              </a:rPr>
              <a:t>Full text review</a:t>
            </a:r>
          </a:p>
          <a:p>
            <a:pPr lvl="1"/>
            <a:r>
              <a:rPr lang="en-US" altLang="en-US" dirty="0">
                <a:solidFill>
                  <a:schemeClr val="accent1">
                    <a:lumMod val="75000"/>
                  </a:schemeClr>
                </a:solidFill>
              </a:rPr>
              <a:t>5% reviewed in duplicate</a:t>
            </a:r>
          </a:p>
          <a:p>
            <a:pPr marL="0" indent="0" eaLnBrk="1" hangingPunct="1">
              <a:buNone/>
            </a:pPr>
            <a:endParaRPr lang="en-US" altLang="en-US" dirty="0">
              <a:solidFill>
                <a:schemeClr val="accent1">
                  <a:lumMod val="75000"/>
                </a:schemeClr>
              </a:solidFill>
            </a:endParaRPr>
          </a:p>
          <a:p>
            <a:pPr eaLnBrk="1" hangingPunct="1"/>
            <a:endParaRPr lang="en-US" altLang="en-US" dirty="0">
              <a:solidFill>
                <a:schemeClr val="accent1">
                  <a:lumMod val="75000"/>
                </a:schemeClr>
              </a:solidFill>
            </a:endParaRPr>
          </a:p>
        </p:txBody>
      </p:sp>
    </p:spTree>
    <p:extLst>
      <p:ext uri="{BB962C8B-B14F-4D97-AF65-F5344CB8AC3E}">
        <p14:creationId xmlns:p14="http://schemas.microsoft.com/office/powerpoint/2010/main" val="181460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06B789-60A9-044B-B042-682471C593FC}"/>
              </a:ext>
            </a:extLst>
          </p:cNvPr>
          <p:cNvSpPr>
            <a:spLocks noGrp="1"/>
          </p:cNvSpPr>
          <p:nvPr>
            <p:ph type="title"/>
          </p:nvPr>
        </p:nvSpPr>
        <p:spPr>
          <a:xfrm>
            <a:off x="640491" y="463979"/>
            <a:ext cx="10515600" cy="1325563"/>
          </a:xfrm>
        </p:spPr>
        <p:txBody>
          <a:bodyPr>
            <a:normAutofit/>
          </a:bodyPr>
          <a:lstStyle/>
          <a:p>
            <a:r>
              <a:rPr lang="en-US" b="1" dirty="0">
                <a:solidFill>
                  <a:srgbClr val="171C8C"/>
                </a:solidFill>
                <a:latin typeface="Arial" panose="020B0604020202020204" pitchFamily="34" charset="0"/>
                <a:cs typeface="Arial" panose="020B0604020202020204" pitchFamily="34" charset="0"/>
              </a:rPr>
              <a:t>CONSORT Diagram</a:t>
            </a:r>
          </a:p>
        </p:txBody>
      </p:sp>
      <p:pic>
        <p:nvPicPr>
          <p:cNvPr id="3" name="Picture 2" descr="A diagram of a flowchart&#10;&#10;Description automatically generated">
            <a:extLst>
              <a:ext uri="{FF2B5EF4-FFF2-40B4-BE49-F238E27FC236}">
                <a16:creationId xmlns:a16="http://schemas.microsoft.com/office/drawing/2014/main" id="{4CA65DC4-B75E-A97E-B6A8-7C5F128B0829}"/>
              </a:ext>
            </a:extLst>
          </p:cNvPr>
          <p:cNvPicPr>
            <a:picLocks noChangeAspect="1"/>
          </p:cNvPicPr>
          <p:nvPr/>
        </p:nvPicPr>
        <p:blipFill>
          <a:blip r:embed="rId3"/>
          <a:stretch>
            <a:fillRect/>
          </a:stretch>
        </p:blipFill>
        <p:spPr>
          <a:xfrm>
            <a:off x="7052799" y="254996"/>
            <a:ext cx="4866198" cy="6488264"/>
          </a:xfrm>
          <a:prstGeom prst="rect">
            <a:avLst/>
          </a:prstGeom>
        </p:spPr>
      </p:pic>
      <p:sp>
        <p:nvSpPr>
          <p:cNvPr id="2" name="Rectangle 1">
            <a:extLst>
              <a:ext uri="{FF2B5EF4-FFF2-40B4-BE49-F238E27FC236}">
                <a16:creationId xmlns:a16="http://schemas.microsoft.com/office/drawing/2014/main" id="{AF86D5EA-2550-5F03-6B12-01FAE80E5FC2}"/>
              </a:ext>
            </a:extLst>
          </p:cNvPr>
          <p:cNvSpPr/>
          <p:nvPr/>
        </p:nvSpPr>
        <p:spPr>
          <a:xfrm>
            <a:off x="7315200" y="5128395"/>
            <a:ext cx="2827979" cy="1417740"/>
          </a:xfrm>
          <a:prstGeom prst="rect">
            <a:avLst/>
          </a:prstGeom>
          <a:noFill/>
          <a:ln w="76200">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92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15E81D-34C6-1113-7078-B188B7CD385B}"/>
              </a:ext>
            </a:extLst>
          </p:cNvPr>
          <p:cNvPicPr>
            <a:picLocks noChangeAspect="1"/>
          </p:cNvPicPr>
          <p:nvPr/>
        </p:nvPicPr>
        <p:blipFill>
          <a:blip r:embed="rId2"/>
          <a:stretch>
            <a:fillRect/>
          </a:stretch>
        </p:blipFill>
        <p:spPr>
          <a:xfrm>
            <a:off x="6326521" y="0"/>
            <a:ext cx="5865479" cy="6858000"/>
          </a:xfrm>
          <a:prstGeom prst="rect">
            <a:avLst/>
          </a:prstGeom>
        </p:spPr>
      </p:pic>
      <p:sp>
        <p:nvSpPr>
          <p:cNvPr id="6" name="Content Placeholder 4">
            <a:extLst>
              <a:ext uri="{FF2B5EF4-FFF2-40B4-BE49-F238E27FC236}">
                <a16:creationId xmlns:a16="http://schemas.microsoft.com/office/drawing/2014/main" id="{64B06789-07FC-0563-6483-15A1DDA597A0}"/>
              </a:ext>
            </a:extLst>
          </p:cNvPr>
          <p:cNvSpPr txBox="1">
            <a:spLocks/>
          </p:cNvSpPr>
          <p:nvPr/>
        </p:nvSpPr>
        <p:spPr>
          <a:xfrm>
            <a:off x="640490" y="1362460"/>
            <a:ext cx="5865479" cy="58604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Median time from publication to retraction was 1 year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Author involvement in the retraction process was common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1/3 of retraction notices did not state who initiated the retraction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42% of retraction notices described problems with generating or acquiring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28% of retraction notices described problems with preparing or analyzing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7" name="Title 9">
            <a:extLst>
              <a:ext uri="{FF2B5EF4-FFF2-40B4-BE49-F238E27FC236}">
                <a16:creationId xmlns:a16="http://schemas.microsoft.com/office/drawing/2014/main" id="{3807BBF5-9971-E314-7117-14A9485D06CF}"/>
              </a:ext>
            </a:extLst>
          </p:cNvPr>
          <p:cNvSpPr txBox="1">
            <a:spLocks/>
          </p:cNvSpPr>
          <p:nvPr/>
        </p:nvSpPr>
        <p:spPr>
          <a:xfrm>
            <a:off x="640491" y="46397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171C8C"/>
                </a:solidFill>
                <a:effectLst/>
                <a:uLnTx/>
                <a:uFillTx/>
                <a:latin typeface="Arial" panose="020B0604020202020204" pitchFamily="34" charset="0"/>
                <a:ea typeface="+mj-ea"/>
                <a:cs typeface="Arial" panose="020B0604020202020204" pitchFamily="34" charset="0"/>
              </a:rPr>
              <a:t>Retraction Notices</a:t>
            </a:r>
          </a:p>
        </p:txBody>
      </p:sp>
      <p:sp>
        <p:nvSpPr>
          <p:cNvPr id="2" name="Rectangle 1">
            <a:extLst>
              <a:ext uri="{FF2B5EF4-FFF2-40B4-BE49-F238E27FC236}">
                <a16:creationId xmlns:a16="http://schemas.microsoft.com/office/drawing/2014/main" id="{564511FC-9551-1324-E43A-6E9F8834DE1D}"/>
              </a:ext>
            </a:extLst>
          </p:cNvPr>
          <p:cNvSpPr/>
          <p:nvPr/>
        </p:nvSpPr>
        <p:spPr>
          <a:xfrm>
            <a:off x="6457524" y="5116284"/>
            <a:ext cx="5332785" cy="1139181"/>
          </a:xfrm>
          <a:prstGeom prst="rect">
            <a:avLst/>
          </a:prstGeom>
          <a:noFill/>
          <a:ln w="76200">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82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64B06789-07FC-0563-6483-15A1DDA597A0}"/>
              </a:ext>
            </a:extLst>
          </p:cNvPr>
          <p:cNvSpPr txBox="1">
            <a:spLocks/>
          </p:cNvSpPr>
          <p:nvPr/>
        </p:nvSpPr>
        <p:spPr>
          <a:xfrm>
            <a:off x="640490" y="1362460"/>
            <a:ext cx="5865479" cy="58604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38% stated authors’ contributions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More than ¾ of articles reported collecting data </a:t>
            </a:r>
            <a:r>
              <a:rPr kumimoji="0" lang="en-US" altLang="en-US" sz="2800" b="0" i="1"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de novo</a:t>
            </a: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 but 95% of those did not describe methods for data collection or storage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Fewer than 1 in 10 included data that were publicly available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Less than 3% stated data were available upon request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About ¾ of articles included human research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7" name="Title 9">
            <a:extLst>
              <a:ext uri="{FF2B5EF4-FFF2-40B4-BE49-F238E27FC236}">
                <a16:creationId xmlns:a16="http://schemas.microsoft.com/office/drawing/2014/main" id="{3807BBF5-9971-E314-7117-14A9485D06CF}"/>
              </a:ext>
            </a:extLst>
          </p:cNvPr>
          <p:cNvSpPr txBox="1">
            <a:spLocks/>
          </p:cNvSpPr>
          <p:nvPr/>
        </p:nvSpPr>
        <p:spPr>
          <a:xfrm>
            <a:off x="640491" y="46397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171C8C"/>
                </a:solidFill>
                <a:effectLst/>
                <a:uLnTx/>
                <a:uFillTx/>
                <a:latin typeface="Arial" panose="020B0604020202020204" pitchFamily="34" charset="0"/>
                <a:ea typeface="+mj-ea"/>
                <a:cs typeface="Arial" panose="020B0604020202020204" pitchFamily="34" charset="0"/>
              </a:rPr>
              <a:t>Retracted Articles</a:t>
            </a:r>
          </a:p>
        </p:txBody>
      </p:sp>
      <p:pic>
        <p:nvPicPr>
          <p:cNvPr id="3" name="Picture 2">
            <a:extLst>
              <a:ext uri="{FF2B5EF4-FFF2-40B4-BE49-F238E27FC236}">
                <a16:creationId xmlns:a16="http://schemas.microsoft.com/office/drawing/2014/main" id="{92D0EF3D-84E4-0199-1A37-F8C7294F83AE}"/>
              </a:ext>
            </a:extLst>
          </p:cNvPr>
          <p:cNvPicPr>
            <a:picLocks noChangeAspect="1"/>
          </p:cNvPicPr>
          <p:nvPr/>
        </p:nvPicPr>
        <p:blipFill>
          <a:blip r:embed="rId2"/>
          <a:stretch>
            <a:fillRect/>
          </a:stretch>
        </p:blipFill>
        <p:spPr>
          <a:xfrm>
            <a:off x="6382406" y="463979"/>
            <a:ext cx="5809594" cy="5957181"/>
          </a:xfrm>
          <a:prstGeom prst="rect">
            <a:avLst/>
          </a:prstGeom>
        </p:spPr>
      </p:pic>
      <p:sp>
        <p:nvSpPr>
          <p:cNvPr id="2" name="Rectangle 1">
            <a:extLst>
              <a:ext uri="{FF2B5EF4-FFF2-40B4-BE49-F238E27FC236}">
                <a16:creationId xmlns:a16="http://schemas.microsoft.com/office/drawing/2014/main" id="{73C2C6B5-B72B-E416-0146-35CBD4BE7966}"/>
              </a:ext>
            </a:extLst>
          </p:cNvPr>
          <p:cNvSpPr/>
          <p:nvPr/>
        </p:nvSpPr>
        <p:spPr>
          <a:xfrm>
            <a:off x="6457524" y="4668167"/>
            <a:ext cx="5332785" cy="1752993"/>
          </a:xfrm>
          <a:prstGeom prst="rect">
            <a:avLst/>
          </a:prstGeom>
          <a:noFill/>
          <a:ln w="76200">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47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64B06789-07FC-0563-6483-15A1DDA597A0}"/>
              </a:ext>
            </a:extLst>
          </p:cNvPr>
          <p:cNvSpPr txBox="1">
            <a:spLocks/>
          </p:cNvSpPr>
          <p:nvPr/>
        </p:nvSpPr>
        <p:spPr>
          <a:xfrm>
            <a:off x="640490" y="1362460"/>
            <a:ext cx="5865479" cy="586049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More than 1/3 did not specify the statistical analysis software used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The most common programs were SPSS/PASW and GraphPad PRISM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Statistical software such as Stata, SAS, or R/R Studio were infrequently reported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12 articles mentioned a prespecified statistical analysis plan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9 articles mentioned additional tools to support reproducibility and transparency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7" name="Title 9">
            <a:extLst>
              <a:ext uri="{FF2B5EF4-FFF2-40B4-BE49-F238E27FC236}">
                <a16:creationId xmlns:a16="http://schemas.microsoft.com/office/drawing/2014/main" id="{3807BBF5-9971-E314-7117-14A9485D06CF}"/>
              </a:ext>
            </a:extLst>
          </p:cNvPr>
          <p:cNvSpPr txBox="1">
            <a:spLocks/>
          </p:cNvSpPr>
          <p:nvPr/>
        </p:nvSpPr>
        <p:spPr>
          <a:xfrm>
            <a:off x="640491" y="46397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171C8C"/>
                </a:solidFill>
                <a:effectLst/>
                <a:uLnTx/>
                <a:uFillTx/>
                <a:latin typeface="Arial" panose="020B0604020202020204" pitchFamily="34" charset="0"/>
                <a:ea typeface="+mj-ea"/>
                <a:cs typeface="Arial" panose="020B0604020202020204" pitchFamily="34" charset="0"/>
              </a:rPr>
              <a:t>Retracted Articles</a:t>
            </a:r>
          </a:p>
        </p:txBody>
      </p:sp>
      <p:pic>
        <p:nvPicPr>
          <p:cNvPr id="4" name="Picture 3">
            <a:extLst>
              <a:ext uri="{FF2B5EF4-FFF2-40B4-BE49-F238E27FC236}">
                <a16:creationId xmlns:a16="http://schemas.microsoft.com/office/drawing/2014/main" id="{9F5A77E1-6BD6-07FE-C45A-E4A96D146425}"/>
              </a:ext>
            </a:extLst>
          </p:cNvPr>
          <p:cNvPicPr>
            <a:picLocks noChangeAspect="1"/>
          </p:cNvPicPr>
          <p:nvPr/>
        </p:nvPicPr>
        <p:blipFill>
          <a:blip r:embed="rId2"/>
          <a:stretch>
            <a:fillRect/>
          </a:stretch>
        </p:blipFill>
        <p:spPr>
          <a:xfrm>
            <a:off x="6387369" y="1063782"/>
            <a:ext cx="5804631" cy="4730436"/>
          </a:xfrm>
          <a:prstGeom prst="rect">
            <a:avLst/>
          </a:prstGeom>
        </p:spPr>
      </p:pic>
    </p:spTree>
    <p:extLst>
      <p:ext uri="{BB962C8B-B14F-4D97-AF65-F5344CB8AC3E}">
        <p14:creationId xmlns:p14="http://schemas.microsoft.com/office/powerpoint/2010/main" val="148950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AF9B808-49DC-18EA-CEFA-26D0AE268ECA}"/>
              </a:ext>
            </a:extLst>
          </p:cNvPr>
          <p:cNvSpPr/>
          <p:nvPr/>
        </p:nvSpPr>
        <p:spPr>
          <a:xfrm>
            <a:off x="448116" y="280072"/>
            <a:ext cx="5159397" cy="3148928"/>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 randomized trial involved 72 patients between two participating centers. The published article includes 100 patients. The authors added 28 patients to show statistically that there was no difference in the main outcomes measures despite changing the sample size to 100 patients. The 28 patients with large pancreatic masses were subjects of another similar randomized trial… that has not been published or findings analyzed; the authors do not intend to publish the findings of that trial.”</a:t>
            </a:r>
          </a:p>
        </p:txBody>
      </p:sp>
      <p:sp>
        <p:nvSpPr>
          <p:cNvPr id="4" name="Rectangle: Rounded Corners 3">
            <a:extLst>
              <a:ext uri="{FF2B5EF4-FFF2-40B4-BE49-F238E27FC236}">
                <a16:creationId xmlns:a16="http://schemas.microsoft.com/office/drawing/2014/main" id="{9EDCD01B-A899-2E3B-DD9E-54881B9167F3}"/>
              </a:ext>
            </a:extLst>
          </p:cNvPr>
          <p:cNvSpPr/>
          <p:nvPr/>
        </p:nvSpPr>
        <p:spPr>
          <a:xfrm>
            <a:off x="8456685" y="327508"/>
            <a:ext cx="3287199" cy="1004225"/>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“143 cases of the 339 cases analyzed did not fit the criteria for patient selection.”</a:t>
            </a:r>
          </a:p>
        </p:txBody>
      </p:sp>
      <p:sp>
        <p:nvSpPr>
          <p:cNvPr id="6" name="Rectangle: Rounded Corners 5">
            <a:extLst>
              <a:ext uri="{FF2B5EF4-FFF2-40B4-BE49-F238E27FC236}">
                <a16:creationId xmlns:a16="http://schemas.microsoft.com/office/drawing/2014/main" id="{B30047D4-0E12-876A-51A2-028A7EB9C8ED}"/>
              </a:ext>
            </a:extLst>
          </p:cNvPr>
          <p:cNvSpPr/>
          <p:nvPr/>
        </p:nvSpPr>
        <p:spPr>
          <a:xfrm>
            <a:off x="7065404" y="3740866"/>
            <a:ext cx="4373679" cy="2789626"/>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“Substantial number of patients in the study underwent postoperative follow-up with PET alone instead of PET/CT. PET/CT was installed in our institution in 2009 and PET (without CT component) was used before 2009. The authors misunderstood that all the patients in this study underwent PET/CT, but recently realized that this was incorrect.”</a:t>
            </a:r>
          </a:p>
        </p:txBody>
      </p:sp>
      <p:sp>
        <p:nvSpPr>
          <p:cNvPr id="8" name="Rectangle: Rounded Corners 7">
            <a:extLst>
              <a:ext uri="{FF2B5EF4-FFF2-40B4-BE49-F238E27FC236}">
                <a16:creationId xmlns:a16="http://schemas.microsoft.com/office/drawing/2014/main" id="{67EC85C4-B48B-4EA5-AC25-C49A4E8FF974}"/>
              </a:ext>
            </a:extLst>
          </p:cNvPr>
          <p:cNvSpPr/>
          <p:nvPr/>
        </p:nvSpPr>
        <p:spPr>
          <a:xfrm>
            <a:off x="6253951" y="1752095"/>
            <a:ext cx="4243988" cy="1336275"/>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“…a database was utilized with mistakes in coding of players and injuries. This resulted in errors in the count of injuries, exposure and therefore their incidence.”</a:t>
            </a:r>
          </a:p>
        </p:txBody>
      </p:sp>
      <p:sp>
        <p:nvSpPr>
          <p:cNvPr id="10" name="Rectangle: Rounded Corners 9">
            <a:extLst>
              <a:ext uri="{FF2B5EF4-FFF2-40B4-BE49-F238E27FC236}">
                <a16:creationId xmlns:a16="http://schemas.microsoft.com/office/drawing/2014/main" id="{9D20D215-0F20-BC7D-34E5-7A38BBDD431F}"/>
              </a:ext>
            </a:extLst>
          </p:cNvPr>
          <p:cNvSpPr/>
          <p:nvPr/>
        </p:nvSpPr>
        <p:spPr>
          <a:xfrm>
            <a:off x="1003215" y="4237930"/>
            <a:ext cx="5250736" cy="1685988"/>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 reported results are based on a confused data set according to a recent notification by the authors. Instead of the original data of the actual study, data from a previous publication of the same group have been erroneously analyzed.”</a:t>
            </a:r>
          </a:p>
        </p:txBody>
      </p:sp>
    </p:spTree>
    <p:extLst>
      <p:ext uri="{BB962C8B-B14F-4D97-AF65-F5344CB8AC3E}">
        <p14:creationId xmlns:p14="http://schemas.microsoft.com/office/powerpoint/2010/main" val="302159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80CF-ADEA-EDDC-02B5-EE4F1AC9C9F6}"/>
              </a:ext>
            </a:extLst>
          </p:cNvPr>
          <p:cNvSpPr>
            <a:spLocks noGrp="1"/>
          </p:cNvSpPr>
          <p:nvPr>
            <p:ph type="title"/>
          </p:nvPr>
        </p:nvSpPr>
        <p:spPr/>
        <p:txBody>
          <a:bodyPr/>
          <a:lstStyle/>
          <a:p>
            <a:r>
              <a:rPr lang="en-US" dirty="0"/>
              <a:t>JNPT Updates</a:t>
            </a:r>
          </a:p>
        </p:txBody>
      </p:sp>
      <p:sp>
        <p:nvSpPr>
          <p:cNvPr id="3" name="Content Placeholder 2">
            <a:extLst>
              <a:ext uri="{FF2B5EF4-FFF2-40B4-BE49-F238E27FC236}">
                <a16:creationId xmlns:a16="http://schemas.microsoft.com/office/drawing/2014/main" id="{4BA18A54-D01E-6C2D-BD82-EC3C8253103E}"/>
              </a:ext>
            </a:extLst>
          </p:cNvPr>
          <p:cNvSpPr>
            <a:spLocks noGrp="1"/>
          </p:cNvSpPr>
          <p:nvPr>
            <p:ph idx="1"/>
          </p:nvPr>
        </p:nvSpPr>
        <p:spPr/>
        <p:txBody>
          <a:bodyPr/>
          <a:lstStyle/>
          <a:p>
            <a:r>
              <a:rPr lang="en-US" dirty="0">
                <a:hlinkClick r:id="rId2"/>
              </a:rPr>
              <a:t>Lori Quinn as our new Editor in Chief</a:t>
            </a:r>
          </a:p>
          <a:p>
            <a:r>
              <a:rPr lang="en-US" dirty="0">
                <a:hlinkClick r:id="rId2"/>
              </a:rPr>
              <a:t>Guidelines for Reviewers</a:t>
            </a:r>
            <a:endParaRPr lang="en-US" dirty="0"/>
          </a:p>
          <a:p>
            <a:pPr lvl="1"/>
            <a:r>
              <a:rPr lang="en-US" dirty="0"/>
              <a:t>Key aspects of the manuscript to consider</a:t>
            </a:r>
          </a:p>
          <a:p>
            <a:pPr lvl="2"/>
            <a:r>
              <a:rPr lang="en-US" dirty="0"/>
              <a:t>Significance</a:t>
            </a:r>
          </a:p>
          <a:p>
            <a:pPr lvl="2"/>
            <a:r>
              <a:rPr lang="en-US" dirty="0"/>
              <a:t>Approach</a:t>
            </a:r>
          </a:p>
          <a:p>
            <a:pPr lvl="2"/>
            <a:r>
              <a:rPr lang="en-US" dirty="0"/>
              <a:t>Novel Contribution to the Literature </a:t>
            </a:r>
          </a:p>
          <a:p>
            <a:pPr lvl="1"/>
            <a:r>
              <a:rPr lang="en-US" dirty="0">
                <a:hlinkClick r:id="rId3"/>
              </a:rPr>
              <a:t>Guiding videos</a:t>
            </a:r>
            <a:endParaRPr lang="en-US" dirty="0"/>
          </a:p>
          <a:p>
            <a:r>
              <a:rPr lang="en-US" dirty="0">
                <a:hlinkClick r:id="rId4"/>
              </a:rPr>
              <a:t>Instructions for Authors</a:t>
            </a:r>
            <a:endParaRPr lang="en-US" dirty="0"/>
          </a:p>
          <a:p>
            <a:r>
              <a:rPr lang="en-US" dirty="0">
                <a:hlinkClick r:id="rId5"/>
              </a:rPr>
              <a:t>Statistical Reporting Guidelines</a:t>
            </a:r>
            <a:endParaRPr lang="en-US" dirty="0"/>
          </a:p>
        </p:txBody>
      </p:sp>
    </p:spTree>
    <p:extLst>
      <p:ext uri="{BB962C8B-B14F-4D97-AF65-F5344CB8AC3E}">
        <p14:creationId xmlns:p14="http://schemas.microsoft.com/office/powerpoint/2010/main" val="4277891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3C2BD-8792-9CAE-D611-67A700CAFF4F}"/>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5FC6C93-228B-9667-4762-31A75D76EBB8}"/>
              </a:ext>
            </a:extLst>
          </p:cNvPr>
          <p:cNvSpPr/>
          <p:nvPr/>
        </p:nvSpPr>
        <p:spPr>
          <a:xfrm>
            <a:off x="278559" y="220526"/>
            <a:ext cx="5250736" cy="554595"/>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“…data of two different hospitals got terribly mixed…”</a:t>
            </a:r>
          </a:p>
        </p:txBody>
      </p:sp>
      <p:sp>
        <p:nvSpPr>
          <p:cNvPr id="5" name="Rectangle: Rounded Corners 4">
            <a:extLst>
              <a:ext uri="{FF2B5EF4-FFF2-40B4-BE49-F238E27FC236}">
                <a16:creationId xmlns:a16="http://schemas.microsoft.com/office/drawing/2014/main" id="{9DDDF371-F5A4-277E-285C-9AFFDBF797A1}"/>
              </a:ext>
            </a:extLst>
          </p:cNvPr>
          <p:cNvSpPr/>
          <p:nvPr/>
        </p:nvSpPr>
        <p:spPr>
          <a:xfrm>
            <a:off x="6937227" y="220526"/>
            <a:ext cx="4788489" cy="1685988"/>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“While there are no concerns about the data themselves, the experimental and control groups were inadvertently switched during the original analysis. This error unfortunately lead to the opposite results being reported.”</a:t>
            </a:r>
          </a:p>
        </p:txBody>
      </p:sp>
      <p:sp>
        <p:nvSpPr>
          <p:cNvPr id="10" name="Rectangle: Rounded Corners 9">
            <a:extLst>
              <a:ext uri="{FF2B5EF4-FFF2-40B4-BE49-F238E27FC236}">
                <a16:creationId xmlns:a16="http://schemas.microsoft.com/office/drawing/2014/main" id="{E0AF3758-0A7D-AC4F-E06C-AA98455ACFF9}"/>
              </a:ext>
            </a:extLst>
          </p:cNvPr>
          <p:cNvSpPr/>
          <p:nvPr/>
        </p:nvSpPr>
        <p:spPr>
          <a:xfrm>
            <a:off x="5638799" y="4681001"/>
            <a:ext cx="6086917" cy="1885317"/>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 names of some of the items reported in the Measures section of the paper could not be correct because such items did not exist in the surveys. The authors tried to identify exactly which items had been used in the data analyses but they could not establish without some doubt exactly which items had actually been used.”</a:t>
            </a:r>
          </a:p>
        </p:txBody>
      </p:sp>
      <p:sp>
        <p:nvSpPr>
          <p:cNvPr id="11" name="Rectangle: Rounded Corners 10">
            <a:extLst>
              <a:ext uri="{FF2B5EF4-FFF2-40B4-BE49-F238E27FC236}">
                <a16:creationId xmlns:a16="http://schemas.microsoft.com/office/drawing/2014/main" id="{42763E71-76D3-7A01-3746-0403AECB533D}"/>
              </a:ext>
            </a:extLst>
          </p:cNvPr>
          <p:cNvSpPr/>
          <p:nvPr/>
        </p:nvSpPr>
        <p:spPr>
          <a:xfrm>
            <a:off x="6723264" y="3013113"/>
            <a:ext cx="4705727" cy="1313947"/>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 automated algorithm that we used to track patient progress sometimes failed to recognize remissions or recoveries that occurred or it recognized only later instances.”</a:t>
            </a:r>
          </a:p>
        </p:txBody>
      </p:sp>
      <p:sp>
        <p:nvSpPr>
          <p:cNvPr id="12" name="Rectangle: Rounded Corners 11">
            <a:extLst>
              <a:ext uri="{FF2B5EF4-FFF2-40B4-BE49-F238E27FC236}">
                <a16:creationId xmlns:a16="http://schemas.microsoft.com/office/drawing/2014/main" id="{C3517399-8662-42D1-8A00-BF28B3B535E7}"/>
              </a:ext>
            </a:extLst>
          </p:cNvPr>
          <p:cNvSpPr/>
          <p:nvPr/>
        </p:nvSpPr>
        <p:spPr>
          <a:xfrm>
            <a:off x="278559" y="4105715"/>
            <a:ext cx="4965615" cy="2557999"/>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“…incorrect cohort identification (</a:t>
            </a:r>
            <a:r>
              <a:rPr lang="en-US" dirty="0" err="1">
                <a:solidFill>
                  <a:srgbClr val="171C8C"/>
                </a:solidFill>
              </a:rPr>
              <a:t>ie</a:t>
            </a:r>
            <a:r>
              <a:rPr lang="en-US" dirty="0">
                <a:solidFill>
                  <a:srgbClr val="171C8C"/>
                </a:solidFill>
              </a:rPr>
              <a:t>, we missed many patients who were eligible for cardiac rehabilitation). We did not query all relevant codes used to identify the cohort of patients with ischemic heart disease. For example, some International Classification of Diseases, Ninth Revision (ICD-9), procedure codes were not included in the initial query.”</a:t>
            </a:r>
          </a:p>
        </p:txBody>
      </p:sp>
      <p:sp>
        <p:nvSpPr>
          <p:cNvPr id="14" name="Rectangle: Rounded Corners 13">
            <a:extLst>
              <a:ext uri="{FF2B5EF4-FFF2-40B4-BE49-F238E27FC236}">
                <a16:creationId xmlns:a16="http://schemas.microsoft.com/office/drawing/2014/main" id="{51E00E19-20DB-EA8D-C122-7D23E285BECE}"/>
              </a:ext>
            </a:extLst>
          </p:cNvPr>
          <p:cNvSpPr/>
          <p:nvPr/>
        </p:nvSpPr>
        <p:spPr>
          <a:xfrm>
            <a:off x="7644473" y="2103219"/>
            <a:ext cx="3373995" cy="732923"/>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“…data that was input in SPSS is from another questionnaire.”</a:t>
            </a:r>
          </a:p>
        </p:txBody>
      </p:sp>
      <p:sp>
        <p:nvSpPr>
          <p:cNvPr id="15" name="Rectangle: Rounded Corners 14">
            <a:extLst>
              <a:ext uri="{FF2B5EF4-FFF2-40B4-BE49-F238E27FC236}">
                <a16:creationId xmlns:a16="http://schemas.microsoft.com/office/drawing/2014/main" id="{D47E6A25-19DE-1A43-D190-A7825F006CF1}"/>
              </a:ext>
            </a:extLst>
          </p:cNvPr>
          <p:cNvSpPr/>
          <p:nvPr/>
        </p:nvSpPr>
        <p:spPr>
          <a:xfrm>
            <a:off x="1095311" y="976469"/>
            <a:ext cx="5250736" cy="2789626"/>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“While applying the same analyses to another dataset, the authors discovered that a systematic human error in coding the name of the files had been made during the extraction of the EEG template topographic maps best differentiating the two experimental conditions at the single subject level. Because the subsequent processing steps were based on these EEG maps, this error has ultimately modified the final result of the paper, which is therefore not correct.”</a:t>
            </a:r>
          </a:p>
        </p:txBody>
      </p:sp>
    </p:spTree>
    <p:extLst>
      <p:ext uri="{BB962C8B-B14F-4D97-AF65-F5344CB8AC3E}">
        <p14:creationId xmlns:p14="http://schemas.microsoft.com/office/powerpoint/2010/main" val="235535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10" grpId="0" animBg="1"/>
      <p:bldP spid="11" grpId="0" animBg="1"/>
      <p:bldP spid="12"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C8FF1-405B-B476-743D-7760416EAC10}"/>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6B4B7F2-79A6-7174-A3D8-924C300E882F}"/>
              </a:ext>
            </a:extLst>
          </p:cNvPr>
          <p:cNvSpPr/>
          <p:nvPr/>
        </p:nvSpPr>
        <p:spPr>
          <a:xfrm>
            <a:off x="351227" y="322462"/>
            <a:ext cx="6691470" cy="834163"/>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 merge of laboratory results and other survey data used in the paper resulted in an error regarding the identification codes…”</a:t>
            </a:r>
          </a:p>
        </p:txBody>
      </p:sp>
      <p:sp>
        <p:nvSpPr>
          <p:cNvPr id="2" name="Rectangle: Rounded Corners 1">
            <a:extLst>
              <a:ext uri="{FF2B5EF4-FFF2-40B4-BE49-F238E27FC236}">
                <a16:creationId xmlns:a16="http://schemas.microsoft.com/office/drawing/2014/main" id="{A614CC3D-5175-A5EF-41D1-1E1771371050}"/>
              </a:ext>
            </a:extLst>
          </p:cNvPr>
          <p:cNvSpPr/>
          <p:nvPr/>
        </p:nvSpPr>
        <p:spPr>
          <a:xfrm>
            <a:off x="7893005" y="261906"/>
            <a:ext cx="3691412" cy="4493277"/>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“We regret that there was an error in the analytic code used to compute oscillatory power in our article… The data matrix was oriented correctly for the call to </a:t>
            </a:r>
            <a:r>
              <a:rPr lang="en-US" dirty="0" err="1">
                <a:solidFill>
                  <a:srgbClr val="171C8C"/>
                </a:solidFill>
              </a:rPr>
              <a:t>eegfilt</a:t>
            </a:r>
            <a:r>
              <a:rPr lang="en-US" dirty="0">
                <a:solidFill>
                  <a:srgbClr val="171C8C"/>
                </a:solidFill>
              </a:rPr>
              <a:t>, but the output of the call to </a:t>
            </a:r>
            <a:r>
              <a:rPr lang="en-US" dirty="0" err="1">
                <a:solidFill>
                  <a:srgbClr val="171C8C"/>
                </a:solidFill>
              </a:rPr>
              <a:t>eegfilt</a:t>
            </a:r>
            <a:r>
              <a:rPr lang="en-US" dirty="0">
                <a:solidFill>
                  <a:srgbClr val="171C8C"/>
                </a:solidFill>
              </a:rPr>
              <a:t> was not correctly transposed in the standard </a:t>
            </a:r>
            <a:r>
              <a:rPr lang="en-US" dirty="0" err="1">
                <a:solidFill>
                  <a:srgbClr val="171C8C"/>
                </a:solidFill>
              </a:rPr>
              <a:t>Matlab</a:t>
            </a:r>
            <a:r>
              <a:rPr lang="en-US" dirty="0">
                <a:solidFill>
                  <a:srgbClr val="171C8C"/>
                </a:solidFill>
              </a:rPr>
              <a:t> format before passing into the built-in </a:t>
            </a:r>
            <a:r>
              <a:rPr lang="en-US" dirty="0" err="1">
                <a:solidFill>
                  <a:srgbClr val="171C8C"/>
                </a:solidFill>
              </a:rPr>
              <a:t>Matlab</a:t>
            </a:r>
            <a:r>
              <a:rPr lang="en-US" dirty="0">
                <a:solidFill>
                  <a:srgbClr val="171C8C"/>
                </a:solidFill>
              </a:rPr>
              <a:t> '</a:t>
            </a:r>
            <a:r>
              <a:rPr lang="en-US" dirty="0" err="1">
                <a:solidFill>
                  <a:srgbClr val="171C8C"/>
                </a:solidFill>
              </a:rPr>
              <a:t>hilbert</a:t>
            </a:r>
            <a:r>
              <a:rPr lang="en-US" dirty="0">
                <a:solidFill>
                  <a:srgbClr val="171C8C"/>
                </a:solidFill>
              </a:rPr>
              <a:t>' function, as the EEGLAB function '</a:t>
            </a:r>
            <a:r>
              <a:rPr lang="en-US" dirty="0" err="1">
                <a:solidFill>
                  <a:srgbClr val="171C8C"/>
                </a:solidFill>
              </a:rPr>
              <a:t>eegfilt</a:t>
            </a:r>
            <a:r>
              <a:rPr lang="en-US" dirty="0">
                <a:solidFill>
                  <a:srgbClr val="171C8C"/>
                </a:solidFill>
              </a:rPr>
              <a:t>' and the built-in </a:t>
            </a:r>
            <a:r>
              <a:rPr lang="en-US" dirty="0" err="1">
                <a:solidFill>
                  <a:srgbClr val="171C8C"/>
                </a:solidFill>
              </a:rPr>
              <a:t>Matlab</a:t>
            </a:r>
            <a:r>
              <a:rPr lang="en-US" dirty="0">
                <a:solidFill>
                  <a:srgbClr val="171C8C"/>
                </a:solidFill>
              </a:rPr>
              <a:t> function '</a:t>
            </a:r>
            <a:r>
              <a:rPr lang="en-US" dirty="0" err="1">
                <a:solidFill>
                  <a:srgbClr val="171C8C"/>
                </a:solidFill>
              </a:rPr>
              <a:t>hilbert</a:t>
            </a:r>
            <a:r>
              <a:rPr lang="en-US" dirty="0">
                <a:solidFill>
                  <a:srgbClr val="171C8C"/>
                </a:solidFill>
              </a:rPr>
              <a:t>' require the data matrix to have different dimensions in order to operate correctly across time.”</a:t>
            </a:r>
          </a:p>
        </p:txBody>
      </p:sp>
      <p:sp>
        <p:nvSpPr>
          <p:cNvPr id="5" name="Rectangle: Rounded Corners 4">
            <a:extLst>
              <a:ext uri="{FF2B5EF4-FFF2-40B4-BE49-F238E27FC236}">
                <a16:creationId xmlns:a16="http://schemas.microsoft.com/office/drawing/2014/main" id="{A2535F86-2A76-5240-0C31-3D40E9A2FB8D}"/>
              </a:ext>
            </a:extLst>
          </p:cNvPr>
          <p:cNvSpPr/>
          <p:nvPr/>
        </p:nvSpPr>
        <p:spPr>
          <a:xfrm>
            <a:off x="5872446" y="5042825"/>
            <a:ext cx="5422311" cy="1492713"/>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“…a miscalculation in the weight of one of the urban areas in the study, affecting the national estimates for rates of hospital admission, …median length of hospital stay, in-hospital mortality, outcomes…”</a:t>
            </a:r>
          </a:p>
        </p:txBody>
      </p:sp>
      <p:sp>
        <p:nvSpPr>
          <p:cNvPr id="6" name="Rectangle: Rounded Corners 5">
            <a:extLst>
              <a:ext uri="{FF2B5EF4-FFF2-40B4-BE49-F238E27FC236}">
                <a16:creationId xmlns:a16="http://schemas.microsoft.com/office/drawing/2014/main" id="{FBFFC556-B34D-88CD-07DD-285C7613DEBA}"/>
              </a:ext>
            </a:extLst>
          </p:cNvPr>
          <p:cNvSpPr/>
          <p:nvPr/>
        </p:nvSpPr>
        <p:spPr>
          <a:xfrm>
            <a:off x="316912" y="1580014"/>
            <a:ext cx="7004344" cy="2513591"/>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 process involved merging a variable (presence or absence of syncope) from one electronic source with an alternate electronic database of patients with pulmonary arterial hypertension and assessing associations and outcomes. …identified a 'cut-and paste' error in which the column of syncope data was transferred incorrectly where syncope/no syncope variables were assigned to wrong subjects. This led to a critical error that then got carried forward and a fundamental misclassification of syncope in the final study group.”</a:t>
            </a:r>
          </a:p>
        </p:txBody>
      </p:sp>
      <p:sp>
        <p:nvSpPr>
          <p:cNvPr id="9" name="Rectangle: Rounded Corners 8">
            <a:extLst>
              <a:ext uri="{FF2B5EF4-FFF2-40B4-BE49-F238E27FC236}">
                <a16:creationId xmlns:a16="http://schemas.microsoft.com/office/drawing/2014/main" id="{EF135152-4332-BCDC-7EF9-1F34E13E6725}"/>
              </a:ext>
            </a:extLst>
          </p:cNvPr>
          <p:cNvSpPr/>
          <p:nvPr/>
        </p:nvSpPr>
        <p:spPr>
          <a:xfrm>
            <a:off x="351227" y="4516994"/>
            <a:ext cx="4792023" cy="1874217"/>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 authors discovered an error in the code for analyzing the data. The National Health and Nutrition Examination Survey (NHANES) medication data file had multiple observations per participant and was merged incorrectly with the demographic and other data files.”</a:t>
            </a:r>
          </a:p>
        </p:txBody>
      </p:sp>
    </p:spTree>
    <p:extLst>
      <p:ext uri="{BB962C8B-B14F-4D97-AF65-F5344CB8AC3E}">
        <p14:creationId xmlns:p14="http://schemas.microsoft.com/office/powerpoint/2010/main" val="119291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P spid="6"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FA87D-FD28-F28C-91CD-83174585697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3CD82AF-CBCE-C07A-115A-851B97026020}"/>
              </a:ext>
            </a:extLst>
          </p:cNvPr>
          <p:cNvSpPr/>
          <p:nvPr/>
        </p:nvSpPr>
        <p:spPr>
          <a:xfrm>
            <a:off x="605562" y="1793979"/>
            <a:ext cx="3790827" cy="1356461"/>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“When conducting the analysis, some of the country dummy variables were incorrectly generated in Excel prior to analysis in R.”</a:t>
            </a:r>
          </a:p>
        </p:txBody>
      </p:sp>
      <p:sp>
        <p:nvSpPr>
          <p:cNvPr id="7" name="Rectangle: Rounded Corners 6">
            <a:extLst>
              <a:ext uri="{FF2B5EF4-FFF2-40B4-BE49-F238E27FC236}">
                <a16:creationId xmlns:a16="http://schemas.microsoft.com/office/drawing/2014/main" id="{E7EF3892-A0CB-896D-1B8D-D83A4C292A9C}"/>
              </a:ext>
            </a:extLst>
          </p:cNvPr>
          <p:cNvSpPr/>
          <p:nvPr/>
        </p:nvSpPr>
        <p:spPr>
          <a:xfrm>
            <a:off x="4778397" y="2233327"/>
            <a:ext cx="3003087" cy="1131520"/>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“These data were not reverse scored as intended prior to analyses.”</a:t>
            </a:r>
          </a:p>
        </p:txBody>
      </p:sp>
      <p:sp>
        <p:nvSpPr>
          <p:cNvPr id="8" name="Rectangle: Rounded Corners 7">
            <a:extLst>
              <a:ext uri="{FF2B5EF4-FFF2-40B4-BE49-F238E27FC236}">
                <a16:creationId xmlns:a16="http://schemas.microsoft.com/office/drawing/2014/main" id="{0148E550-2392-F11B-8031-ACCCDE5B60CD}"/>
              </a:ext>
            </a:extLst>
          </p:cNvPr>
          <p:cNvSpPr/>
          <p:nvPr/>
        </p:nvSpPr>
        <p:spPr>
          <a:xfrm>
            <a:off x="8163491" y="245758"/>
            <a:ext cx="3718156" cy="1918625"/>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“After performing multiple imputation of missing data, the categorization of some patients changed, leading to changes in odds ratios for metastasis in all 4 staging systems.”</a:t>
            </a:r>
          </a:p>
        </p:txBody>
      </p:sp>
      <p:sp>
        <p:nvSpPr>
          <p:cNvPr id="9" name="Rectangle: Rounded Corners 8">
            <a:extLst>
              <a:ext uri="{FF2B5EF4-FFF2-40B4-BE49-F238E27FC236}">
                <a16:creationId xmlns:a16="http://schemas.microsoft.com/office/drawing/2014/main" id="{4428AE73-D2FF-FC44-3EC2-1559985157B6}"/>
              </a:ext>
            </a:extLst>
          </p:cNvPr>
          <p:cNvSpPr/>
          <p:nvPr/>
        </p:nvSpPr>
        <p:spPr>
          <a:xfrm>
            <a:off x="4860398" y="372168"/>
            <a:ext cx="3081306" cy="1675391"/>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“…we had miscoded the NHANES variable of trying to lose weight by missing a skip pattern that started in the 1999-2000 survey.”</a:t>
            </a:r>
          </a:p>
        </p:txBody>
      </p:sp>
      <p:sp>
        <p:nvSpPr>
          <p:cNvPr id="10" name="Rectangle: Rounded Corners 9">
            <a:extLst>
              <a:ext uri="{FF2B5EF4-FFF2-40B4-BE49-F238E27FC236}">
                <a16:creationId xmlns:a16="http://schemas.microsoft.com/office/drawing/2014/main" id="{6980A09A-5062-80A7-8F81-1CCE1030B065}"/>
              </a:ext>
            </a:extLst>
          </p:cNvPr>
          <p:cNvSpPr/>
          <p:nvPr/>
        </p:nvSpPr>
        <p:spPr>
          <a:xfrm>
            <a:off x="304801" y="3354565"/>
            <a:ext cx="2389954" cy="3034124"/>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“…a line was omitted from the data sheet; this was due to a bug in the analysis scripts. This resulted in shifting labels, and incorrect label annotation files for 10 out of 100 samples.”</a:t>
            </a:r>
          </a:p>
        </p:txBody>
      </p:sp>
      <p:sp>
        <p:nvSpPr>
          <p:cNvPr id="11" name="Rectangle: Rounded Corners 10">
            <a:extLst>
              <a:ext uri="{FF2B5EF4-FFF2-40B4-BE49-F238E27FC236}">
                <a16:creationId xmlns:a16="http://schemas.microsoft.com/office/drawing/2014/main" id="{739EBE46-303E-16D0-7A18-F0DC85DAE5D8}"/>
              </a:ext>
            </a:extLst>
          </p:cNvPr>
          <p:cNvSpPr/>
          <p:nvPr/>
        </p:nvSpPr>
        <p:spPr>
          <a:xfrm>
            <a:off x="8163491" y="2414304"/>
            <a:ext cx="3723708" cy="4307444"/>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 identified programming error was in a file used for preparation of the analytic data sets for statistical analysis and occurred while the variable referring to the study "arm" (</a:t>
            </a:r>
            <a:r>
              <a:rPr lang="en-US" dirty="0" err="1">
                <a:solidFill>
                  <a:srgbClr val="171C8C"/>
                </a:solidFill>
              </a:rPr>
              <a:t>ie</a:t>
            </a:r>
            <a:r>
              <a:rPr lang="en-US" dirty="0">
                <a:solidFill>
                  <a:srgbClr val="171C8C"/>
                </a:solidFill>
              </a:rPr>
              <a:t>, group) assignment was recoded. The purpose of the recoding was to change the randomization assignment variable format of "1, 2" to a binary format of "0, 1." However, the assignment was made incorrectly and resulted in a reversed coding of the study groups.”</a:t>
            </a:r>
          </a:p>
        </p:txBody>
      </p:sp>
      <p:sp>
        <p:nvSpPr>
          <p:cNvPr id="12" name="Rectangle: Rounded Corners 11">
            <a:extLst>
              <a:ext uri="{FF2B5EF4-FFF2-40B4-BE49-F238E27FC236}">
                <a16:creationId xmlns:a16="http://schemas.microsoft.com/office/drawing/2014/main" id="{1BE9FD61-89EC-CA6F-726C-A1F6EE49EE06}"/>
              </a:ext>
            </a:extLst>
          </p:cNvPr>
          <p:cNvSpPr/>
          <p:nvPr/>
        </p:nvSpPr>
        <p:spPr>
          <a:xfrm>
            <a:off x="429950" y="221031"/>
            <a:ext cx="4208662" cy="1172773"/>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 MATLAB script that was used for the analysis of reaction times in the pigeon paradigm was wrongly indexed.”</a:t>
            </a:r>
          </a:p>
        </p:txBody>
      </p:sp>
      <p:sp>
        <p:nvSpPr>
          <p:cNvPr id="13" name="Rectangle: Rounded Corners 12">
            <a:extLst>
              <a:ext uri="{FF2B5EF4-FFF2-40B4-BE49-F238E27FC236}">
                <a16:creationId xmlns:a16="http://schemas.microsoft.com/office/drawing/2014/main" id="{E86A7E60-A793-0829-90DA-20DB38C42C66}"/>
              </a:ext>
            </a:extLst>
          </p:cNvPr>
          <p:cNvSpPr/>
          <p:nvPr/>
        </p:nvSpPr>
        <p:spPr>
          <a:xfrm>
            <a:off x="2961202" y="3550615"/>
            <a:ext cx="4980501" cy="2935217"/>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“…that the code created to manually anonymize the data was accidentally run twice. During the first run, anonymized subject identifiers were successfully assigned to both </a:t>
            </a:r>
            <a:r>
              <a:rPr lang="en-US" dirty="0" err="1">
                <a:solidFill>
                  <a:srgbClr val="171C8C"/>
                </a:solidFill>
              </a:rPr>
              <a:t>biosamples</a:t>
            </a:r>
            <a:r>
              <a:rPr lang="en-US" dirty="0">
                <a:solidFill>
                  <a:srgbClr val="171C8C"/>
                </a:solidFill>
              </a:rPr>
              <a:t> and clinical data. However, after this first run had passed quality control checks, the anonymization code was re-run inadvertently, replacing the first correct set of identifiers with a random and incorrect set.” </a:t>
            </a:r>
          </a:p>
        </p:txBody>
      </p:sp>
    </p:spTree>
    <p:extLst>
      <p:ext uri="{BB962C8B-B14F-4D97-AF65-F5344CB8AC3E}">
        <p14:creationId xmlns:p14="http://schemas.microsoft.com/office/powerpoint/2010/main" val="138343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4E481-EC5A-3C38-7A42-3600D7789038}"/>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7F214BC-E6D9-ED11-10CE-DED0C0E4B4EF}"/>
              </a:ext>
            </a:extLst>
          </p:cNvPr>
          <p:cNvSpPr/>
          <p:nvPr/>
        </p:nvSpPr>
        <p:spPr>
          <a:xfrm>
            <a:off x="7139587" y="4945935"/>
            <a:ext cx="3615210" cy="1350405"/>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“…there are baseline differences between the groups that exist despite randomization for which analyses were not controlled.”</a:t>
            </a:r>
          </a:p>
        </p:txBody>
      </p:sp>
      <p:sp>
        <p:nvSpPr>
          <p:cNvPr id="2" name="Rectangle: Rounded Corners 1">
            <a:extLst>
              <a:ext uri="{FF2B5EF4-FFF2-40B4-BE49-F238E27FC236}">
                <a16:creationId xmlns:a16="http://schemas.microsoft.com/office/drawing/2014/main" id="{8B4C6174-D5CC-E368-04C2-80A87B938666}"/>
              </a:ext>
            </a:extLst>
          </p:cNvPr>
          <p:cNvSpPr/>
          <p:nvPr/>
        </p:nvSpPr>
        <p:spPr>
          <a:xfrm>
            <a:off x="982020" y="2138646"/>
            <a:ext cx="4764770" cy="2269852"/>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“The retraction has been agreed to because the statistical analysis was not correct given the cluster-randomized design, and the wrong degrees of freedom were used. The conclusion that the original paper drew about having demonstrated treatment efficacy was not supported in the corrected analysis.”</a:t>
            </a:r>
          </a:p>
        </p:txBody>
      </p:sp>
      <p:sp>
        <p:nvSpPr>
          <p:cNvPr id="4" name="Rectangle: Rounded Corners 3">
            <a:extLst>
              <a:ext uri="{FF2B5EF4-FFF2-40B4-BE49-F238E27FC236}">
                <a16:creationId xmlns:a16="http://schemas.microsoft.com/office/drawing/2014/main" id="{0BB7BC5E-644F-B65C-C00B-6C48AF4FB94A}"/>
              </a:ext>
            </a:extLst>
          </p:cNvPr>
          <p:cNvSpPr/>
          <p:nvPr/>
        </p:nvSpPr>
        <p:spPr>
          <a:xfrm>
            <a:off x="757962" y="4999930"/>
            <a:ext cx="5212887" cy="1296410"/>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“Excel software was used to calculate the p-values. On recalculation using a newer version of the </a:t>
            </a:r>
            <a:r>
              <a:rPr lang="en-US" dirty="0" err="1">
                <a:solidFill>
                  <a:srgbClr val="171C8C"/>
                </a:solidFill>
              </a:rPr>
              <a:t>programme</a:t>
            </a:r>
            <a:r>
              <a:rPr lang="en-US" dirty="0">
                <a:solidFill>
                  <a:srgbClr val="171C8C"/>
                </a:solidFill>
              </a:rPr>
              <a:t>, the values are coming back different.”</a:t>
            </a:r>
          </a:p>
        </p:txBody>
      </p:sp>
      <p:sp>
        <p:nvSpPr>
          <p:cNvPr id="5" name="Rectangle: Rounded Corners 4">
            <a:extLst>
              <a:ext uri="{FF2B5EF4-FFF2-40B4-BE49-F238E27FC236}">
                <a16:creationId xmlns:a16="http://schemas.microsoft.com/office/drawing/2014/main" id="{4DABB1EA-5EDC-77A9-3D10-2829C75DD44B}"/>
              </a:ext>
            </a:extLst>
          </p:cNvPr>
          <p:cNvSpPr/>
          <p:nvPr/>
        </p:nvSpPr>
        <p:spPr>
          <a:xfrm>
            <a:off x="6588524" y="313378"/>
            <a:ext cx="4829364" cy="4095120"/>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“…it became evident that the statistical approach for the primary outcome(s) was flawed. For analysis of repeatedly-assessed time-related data, the authors used comparison of groups at identical time points. This form of cross-sectional comparison at individual time points is not appropriate as it fails to account for patient variability. Traditional repeated-measures ANOVA can also not be used as the process fails to account for correlation among repeated measurements in individual patients. Therefore a mixed modelling approach should have been used.”</a:t>
            </a:r>
          </a:p>
        </p:txBody>
      </p:sp>
      <p:sp>
        <p:nvSpPr>
          <p:cNvPr id="6" name="Rectangle: Rounded Corners 5">
            <a:extLst>
              <a:ext uri="{FF2B5EF4-FFF2-40B4-BE49-F238E27FC236}">
                <a16:creationId xmlns:a16="http://schemas.microsoft.com/office/drawing/2014/main" id="{16401F7D-8AA9-AF02-3E62-5B1044175310}"/>
              </a:ext>
            </a:extLst>
          </p:cNvPr>
          <p:cNvSpPr/>
          <p:nvPr/>
        </p:nvSpPr>
        <p:spPr>
          <a:xfrm>
            <a:off x="1684475" y="424399"/>
            <a:ext cx="3615210" cy="1350405"/>
          </a:xfrm>
          <a:prstGeom prst="roundRect">
            <a:avLst/>
          </a:prstGeom>
          <a:solidFill>
            <a:srgbClr val="CFD5EA"/>
          </a:solidFill>
          <a:ln>
            <a:solidFill>
              <a:srgbClr val="171C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71C8C"/>
                </a:solidFill>
              </a:rPr>
              <a:t>“…authors noticed a discrepancy between the analyses as described (intention-to-treat analysis) and the analyses as performed.”</a:t>
            </a:r>
          </a:p>
        </p:txBody>
      </p:sp>
    </p:spTree>
    <p:extLst>
      <p:ext uri="{BB962C8B-B14F-4D97-AF65-F5344CB8AC3E}">
        <p14:creationId xmlns:p14="http://schemas.microsoft.com/office/powerpoint/2010/main" val="269192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4"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06B789-60A9-044B-B042-682471C593FC}"/>
              </a:ext>
            </a:extLst>
          </p:cNvPr>
          <p:cNvSpPr>
            <a:spLocks noGrp="1"/>
          </p:cNvSpPr>
          <p:nvPr>
            <p:ph type="title"/>
          </p:nvPr>
        </p:nvSpPr>
        <p:spPr>
          <a:xfrm>
            <a:off x="640491" y="463979"/>
            <a:ext cx="10515600" cy="1325563"/>
          </a:xfrm>
        </p:spPr>
        <p:txBody>
          <a:bodyPr>
            <a:normAutofit/>
          </a:bodyPr>
          <a:lstStyle/>
          <a:p>
            <a:r>
              <a:rPr lang="en-US" b="1" dirty="0">
                <a:solidFill>
                  <a:srgbClr val="171C8C"/>
                </a:solidFill>
                <a:latin typeface="Arial" panose="020B0604020202020204" pitchFamily="34" charset="0"/>
                <a:cs typeface="Arial" panose="020B0604020202020204" pitchFamily="34" charset="0"/>
              </a:rPr>
              <a:t>Takeaways from Scoping Review</a:t>
            </a:r>
          </a:p>
        </p:txBody>
      </p:sp>
      <p:sp>
        <p:nvSpPr>
          <p:cNvPr id="11" name="Content Placeholder 4">
            <a:extLst>
              <a:ext uri="{FF2B5EF4-FFF2-40B4-BE49-F238E27FC236}">
                <a16:creationId xmlns:a16="http://schemas.microsoft.com/office/drawing/2014/main" id="{56589E68-0C25-F343-8448-6686BB5667AA}"/>
              </a:ext>
            </a:extLst>
          </p:cNvPr>
          <p:cNvSpPr>
            <a:spLocks noGrp="1"/>
          </p:cNvSpPr>
          <p:nvPr>
            <p:ph idx="1"/>
          </p:nvPr>
        </p:nvSpPr>
        <p:spPr>
          <a:xfrm>
            <a:off x="640490" y="2165521"/>
            <a:ext cx="10913077" cy="4161137"/>
          </a:xfrm>
        </p:spPr>
        <p:txBody>
          <a:bodyPr>
            <a:normAutofit/>
          </a:bodyPr>
          <a:lstStyle/>
          <a:p>
            <a:pPr eaLnBrk="1" hangingPunct="1"/>
            <a:r>
              <a:rPr lang="en-US" altLang="en-US" dirty="0">
                <a:solidFill>
                  <a:schemeClr val="accent1">
                    <a:lumMod val="75000"/>
                  </a:schemeClr>
                </a:solidFill>
              </a:rPr>
              <a:t>Need for greater attention to data acquisition and storage</a:t>
            </a:r>
          </a:p>
          <a:p>
            <a:pPr eaLnBrk="1" hangingPunct="1"/>
            <a:r>
              <a:rPr lang="en-US" altLang="en-US" dirty="0">
                <a:solidFill>
                  <a:schemeClr val="accent1">
                    <a:lumMod val="75000"/>
                  </a:schemeClr>
                </a:solidFill>
              </a:rPr>
              <a:t>Data sharing is expected to become more common as journals and funding agencies require it</a:t>
            </a:r>
          </a:p>
          <a:p>
            <a:pPr eaLnBrk="1" hangingPunct="1"/>
            <a:r>
              <a:rPr lang="en-US" altLang="en-US" dirty="0">
                <a:solidFill>
                  <a:schemeClr val="accent1">
                    <a:lumMod val="75000"/>
                  </a:schemeClr>
                </a:solidFill>
              </a:rPr>
              <a:t>Perform documentation as if the data will be shared</a:t>
            </a:r>
          </a:p>
          <a:p>
            <a:pPr eaLnBrk="1" hangingPunct="1"/>
            <a:r>
              <a:rPr lang="en-US" altLang="en-US" dirty="0">
                <a:solidFill>
                  <a:schemeClr val="accent1">
                    <a:lumMod val="75000"/>
                  </a:schemeClr>
                </a:solidFill>
              </a:rPr>
              <a:t>Use or develop reproducibility checklists</a:t>
            </a:r>
          </a:p>
          <a:p>
            <a:pPr eaLnBrk="1" hangingPunct="1"/>
            <a:r>
              <a:rPr lang="en-US" altLang="en-US" dirty="0">
                <a:solidFill>
                  <a:schemeClr val="accent1">
                    <a:lumMod val="75000"/>
                  </a:schemeClr>
                </a:solidFill>
              </a:rPr>
              <a:t>Include statisticians on research teams</a:t>
            </a:r>
          </a:p>
        </p:txBody>
      </p:sp>
    </p:spTree>
    <p:extLst>
      <p:ext uri="{BB962C8B-B14F-4D97-AF65-F5344CB8AC3E}">
        <p14:creationId xmlns:p14="http://schemas.microsoft.com/office/powerpoint/2010/main" val="69201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06B789-60A9-044B-B042-682471C593FC}"/>
              </a:ext>
            </a:extLst>
          </p:cNvPr>
          <p:cNvSpPr>
            <a:spLocks noGrp="1"/>
          </p:cNvSpPr>
          <p:nvPr>
            <p:ph type="title"/>
          </p:nvPr>
        </p:nvSpPr>
        <p:spPr>
          <a:xfrm>
            <a:off x="640491" y="463979"/>
            <a:ext cx="10515600" cy="1325563"/>
          </a:xfrm>
        </p:spPr>
        <p:txBody>
          <a:bodyPr>
            <a:normAutofit/>
          </a:bodyPr>
          <a:lstStyle/>
          <a:p>
            <a:r>
              <a:rPr lang="en-US" b="1" dirty="0">
                <a:solidFill>
                  <a:srgbClr val="171C8C"/>
                </a:solidFill>
                <a:latin typeface="Arial" panose="020B0604020202020204" pitchFamily="34" charset="0"/>
                <a:cs typeface="Arial" panose="020B0604020202020204" pitchFamily="34" charset="0"/>
              </a:rPr>
              <a:t>Your Role in Reproducibility</a:t>
            </a:r>
          </a:p>
        </p:txBody>
      </p:sp>
      <p:sp>
        <p:nvSpPr>
          <p:cNvPr id="11" name="Content Placeholder 4">
            <a:extLst>
              <a:ext uri="{FF2B5EF4-FFF2-40B4-BE49-F238E27FC236}">
                <a16:creationId xmlns:a16="http://schemas.microsoft.com/office/drawing/2014/main" id="{56589E68-0C25-F343-8448-6686BB5667AA}"/>
              </a:ext>
            </a:extLst>
          </p:cNvPr>
          <p:cNvSpPr>
            <a:spLocks noGrp="1"/>
          </p:cNvSpPr>
          <p:nvPr>
            <p:ph idx="1"/>
          </p:nvPr>
        </p:nvSpPr>
        <p:spPr>
          <a:xfrm>
            <a:off x="640490" y="2165521"/>
            <a:ext cx="10913077" cy="4161137"/>
          </a:xfrm>
        </p:spPr>
        <p:txBody>
          <a:bodyPr>
            <a:normAutofit/>
          </a:bodyPr>
          <a:lstStyle/>
          <a:p>
            <a:pPr eaLnBrk="1" hangingPunct="1"/>
            <a:r>
              <a:rPr lang="en-US" altLang="en-US" dirty="0">
                <a:solidFill>
                  <a:schemeClr val="accent1">
                    <a:lumMod val="75000"/>
                  </a:schemeClr>
                </a:solidFill>
              </a:rPr>
              <a:t>Authors have the opportunity to improve the rigor of scientific research by reporting methods for data capture and management, statistical software, and other software tools or code sharing that support transparency and reproducibility.</a:t>
            </a:r>
          </a:p>
          <a:p>
            <a:pPr eaLnBrk="1" hangingPunct="1"/>
            <a:r>
              <a:rPr lang="en-US" altLang="en-US" dirty="0">
                <a:solidFill>
                  <a:schemeClr val="accent1">
                    <a:lumMod val="75000"/>
                  </a:schemeClr>
                </a:solidFill>
              </a:rPr>
              <a:t>Journals, editors, and peer reviewers can contribute to these improvements by advocating for widespread adoption of this documentation.</a:t>
            </a:r>
          </a:p>
          <a:p>
            <a:pPr eaLnBrk="1" hangingPunct="1"/>
            <a:r>
              <a:rPr lang="en-US" altLang="en-US" dirty="0">
                <a:solidFill>
                  <a:schemeClr val="accent1">
                    <a:lumMod val="75000"/>
                  </a:schemeClr>
                </a:solidFill>
              </a:rPr>
              <a:t>Journals have the opportunity to help the scientific record self-correct by requiring detailed, transparent retraction notices. </a:t>
            </a:r>
          </a:p>
        </p:txBody>
      </p:sp>
    </p:spTree>
    <p:extLst>
      <p:ext uri="{BB962C8B-B14F-4D97-AF65-F5344CB8AC3E}">
        <p14:creationId xmlns:p14="http://schemas.microsoft.com/office/powerpoint/2010/main" val="225411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FD8ED-99DA-EFBC-6006-1F4306FDA6AD}"/>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B168E5D7-7AE7-6F7C-5D4D-BD7537D1B65C}"/>
              </a:ext>
            </a:extLst>
          </p:cNvPr>
          <p:cNvSpPr>
            <a:spLocks noGrp="1"/>
          </p:cNvSpPr>
          <p:nvPr>
            <p:ph type="title"/>
          </p:nvPr>
        </p:nvSpPr>
        <p:spPr>
          <a:xfrm>
            <a:off x="838200" y="5532437"/>
            <a:ext cx="10515600" cy="1325563"/>
          </a:xfrm>
        </p:spPr>
        <p:txBody>
          <a:bodyPr>
            <a:normAutofit/>
          </a:bodyPr>
          <a:lstStyle/>
          <a:p>
            <a:pPr algn="ctr"/>
            <a:r>
              <a:rPr lang="en-US" b="1" dirty="0">
                <a:solidFill>
                  <a:srgbClr val="171C8C"/>
                </a:solidFill>
                <a:latin typeface="Arial" panose="020B0604020202020204" pitchFamily="34" charset="0"/>
                <a:cs typeface="Arial" panose="020B0604020202020204" pitchFamily="34" charset="0"/>
              </a:rPr>
              <a:t>✉︎ gbellin1@jh.edu</a:t>
            </a:r>
          </a:p>
        </p:txBody>
      </p:sp>
      <p:pic>
        <p:nvPicPr>
          <p:cNvPr id="7" name="Picture 6">
            <a:extLst>
              <a:ext uri="{FF2B5EF4-FFF2-40B4-BE49-F238E27FC236}">
                <a16:creationId xmlns:a16="http://schemas.microsoft.com/office/drawing/2014/main" id="{6B13E077-E97F-AF98-B23B-D36EA6924E63}"/>
              </a:ext>
            </a:extLst>
          </p:cNvPr>
          <p:cNvPicPr>
            <a:picLocks noChangeAspect="1"/>
          </p:cNvPicPr>
          <p:nvPr/>
        </p:nvPicPr>
        <p:blipFill>
          <a:blip r:embed="rId2"/>
          <a:stretch>
            <a:fillRect/>
          </a:stretch>
        </p:blipFill>
        <p:spPr>
          <a:xfrm>
            <a:off x="0" y="165287"/>
            <a:ext cx="12192000" cy="1041039"/>
          </a:xfrm>
          <a:prstGeom prst="rect">
            <a:avLst/>
          </a:prstGeom>
        </p:spPr>
      </p:pic>
      <p:pic>
        <p:nvPicPr>
          <p:cNvPr id="9" name="Picture 8">
            <a:extLst>
              <a:ext uri="{FF2B5EF4-FFF2-40B4-BE49-F238E27FC236}">
                <a16:creationId xmlns:a16="http://schemas.microsoft.com/office/drawing/2014/main" id="{BEE28CFC-1ECA-1411-2543-4F18B45F4318}"/>
              </a:ext>
            </a:extLst>
          </p:cNvPr>
          <p:cNvPicPr>
            <a:picLocks noChangeAspect="1"/>
          </p:cNvPicPr>
          <p:nvPr/>
        </p:nvPicPr>
        <p:blipFill>
          <a:blip r:embed="rId3"/>
          <a:stretch>
            <a:fillRect/>
          </a:stretch>
        </p:blipFill>
        <p:spPr>
          <a:xfrm>
            <a:off x="479205" y="1206326"/>
            <a:ext cx="11233589" cy="4493436"/>
          </a:xfrm>
          <a:prstGeom prst="rect">
            <a:avLst/>
          </a:prstGeom>
        </p:spPr>
      </p:pic>
    </p:spTree>
    <p:extLst>
      <p:ext uri="{BB962C8B-B14F-4D97-AF65-F5344CB8AC3E}">
        <p14:creationId xmlns:p14="http://schemas.microsoft.com/office/powerpoint/2010/main" val="1884494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06B789-60A9-044B-B042-682471C593FC}"/>
              </a:ext>
            </a:extLst>
          </p:cNvPr>
          <p:cNvSpPr>
            <a:spLocks noGrp="1"/>
          </p:cNvSpPr>
          <p:nvPr>
            <p:ph type="title"/>
          </p:nvPr>
        </p:nvSpPr>
        <p:spPr>
          <a:xfrm>
            <a:off x="640491" y="463979"/>
            <a:ext cx="10515600" cy="1325563"/>
          </a:xfrm>
        </p:spPr>
        <p:txBody>
          <a:bodyPr>
            <a:normAutofit/>
          </a:bodyPr>
          <a:lstStyle/>
          <a:p>
            <a:r>
              <a:rPr lang="en-US" b="1" dirty="0">
                <a:solidFill>
                  <a:srgbClr val="171C8C"/>
                </a:solidFill>
                <a:latin typeface="Arial" panose="020B0604020202020204" pitchFamily="34" charset="0"/>
                <a:cs typeface="Arial" panose="020B0604020202020204" pitchFamily="34" charset="0"/>
              </a:rPr>
              <a:t>Thank You</a:t>
            </a:r>
          </a:p>
        </p:txBody>
      </p:sp>
      <p:sp>
        <p:nvSpPr>
          <p:cNvPr id="11" name="Content Placeholder 4">
            <a:extLst>
              <a:ext uri="{FF2B5EF4-FFF2-40B4-BE49-F238E27FC236}">
                <a16:creationId xmlns:a16="http://schemas.microsoft.com/office/drawing/2014/main" id="{56589E68-0C25-F343-8448-6686BB5667AA}"/>
              </a:ext>
            </a:extLst>
          </p:cNvPr>
          <p:cNvSpPr>
            <a:spLocks noGrp="1"/>
          </p:cNvSpPr>
          <p:nvPr>
            <p:ph idx="1"/>
          </p:nvPr>
        </p:nvSpPr>
        <p:spPr>
          <a:xfrm>
            <a:off x="640490" y="2165521"/>
            <a:ext cx="6625615" cy="4161137"/>
          </a:xfrm>
        </p:spPr>
        <p:txBody>
          <a:bodyPr>
            <a:normAutofit/>
          </a:bodyPr>
          <a:lstStyle/>
          <a:p>
            <a:pPr marL="0" indent="0">
              <a:buNone/>
            </a:pPr>
            <a:r>
              <a:rPr lang="en-US" altLang="en-US" dirty="0">
                <a:solidFill>
                  <a:schemeClr val="accent1">
                    <a:lumMod val="75000"/>
                  </a:schemeClr>
                </a:solidFill>
              </a:rPr>
              <a:t>Scoping Review Team</a:t>
            </a:r>
          </a:p>
          <a:p>
            <a:r>
              <a:rPr lang="en-US" altLang="en-US" dirty="0">
                <a:solidFill>
                  <a:schemeClr val="accent1">
                    <a:lumMod val="75000"/>
                  </a:schemeClr>
                </a:solidFill>
              </a:rPr>
              <a:t>Abigail Baldridge, DrPH, MS</a:t>
            </a:r>
          </a:p>
          <a:p>
            <a:r>
              <a:rPr lang="en-US" altLang="en-US" dirty="0">
                <a:solidFill>
                  <a:schemeClr val="accent1">
                    <a:lumMod val="75000"/>
                  </a:schemeClr>
                </a:solidFill>
              </a:rPr>
              <a:t>Oriana Fleming, MPH</a:t>
            </a:r>
          </a:p>
          <a:p>
            <a:r>
              <a:rPr lang="en-US" altLang="en-US" dirty="0">
                <a:solidFill>
                  <a:schemeClr val="accent1">
                    <a:lumMod val="75000"/>
                  </a:schemeClr>
                </a:solidFill>
              </a:rPr>
              <a:t>Luke Rasmussen, MS</a:t>
            </a:r>
          </a:p>
          <a:p>
            <a:r>
              <a:rPr lang="en-US" altLang="en-US" dirty="0">
                <a:solidFill>
                  <a:schemeClr val="accent1">
                    <a:lumMod val="75000"/>
                  </a:schemeClr>
                </a:solidFill>
              </a:rPr>
              <a:t>Eric Whitley</a:t>
            </a:r>
          </a:p>
          <a:p>
            <a:r>
              <a:rPr lang="en-US" altLang="en-US" dirty="0">
                <a:solidFill>
                  <a:schemeClr val="accent1">
                    <a:lumMod val="75000"/>
                  </a:schemeClr>
                </a:solidFill>
              </a:rPr>
              <a:t>Leah J. Welty, PhD</a:t>
            </a:r>
          </a:p>
          <a:p>
            <a:pPr marL="0" indent="0">
              <a:buNone/>
            </a:pPr>
            <a:endParaRPr lang="en-US" altLang="en-US" dirty="0">
              <a:solidFill>
                <a:schemeClr val="accent1">
                  <a:lumMod val="75000"/>
                </a:schemeClr>
              </a:solidFill>
            </a:endParaRPr>
          </a:p>
          <a:p>
            <a:pPr eaLnBrk="1" hangingPunct="1"/>
            <a:endParaRPr lang="en-US" altLang="en-US" dirty="0">
              <a:solidFill>
                <a:schemeClr val="accent1">
                  <a:lumMod val="75000"/>
                </a:schemeClr>
              </a:solidFill>
            </a:endParaRPr>
          </a:p>
        </p:txBody>
      </p:sp>
      <p:sp>
        <p:nvSpPr>
          <p:cNvPr id="2" name="Content Placeholder 4">
            <a:extLst>
              <a:ext uri="{FF2B5EF4-FFF2-40B4-BE49-F238E27FC236}">
                <a16:creationId xmlns:a16="http://schemas.microsoft.com/office/drawing/2014/main" id="{EEBEC7FA-2968-5153-AB20-559390EAE042}"/>
              </a:ext>
            </a:extLst>
          </p:cNvPr>
          <p:cNvSpPr txBox="1">
            <a:spLocks/>
          </p:cNvSpPr>
          <p:nvPr/>
        </p:nvSpPr>
        <p:spPr>
          <a:xfrm>
            <a:off x="6793832" y="2165520"/>
            <a:ext cx="6625615" cy="4161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2800" b="0" i="0" u="none" strike="noStrike" kern="1200" cap="none" spc="0" normalizeH="0" baseline="0" noProof="0" dirty="0" err="1">
                <a:ln>
                  <a:noFill/>
                </a:ln>
                <a:solidFill>
                  <a:srgbClr val="4472C4">
                    <a:lumMod val="75000"/>
                  </a:srgbClr>
                </a:solidFill>
                <a:effectLst/>
                <a:uLnTx/>
                <a:uFillTx/>
                <a:latin typeface="Calibri" panose="020F0502020204030204"/>
                <a:ea typeface="+mn-ea"/>
                <a:cs typeface="+mn-cs"/>
              </a:rPr>
              <a:t>ReproRehab</a:t>
            </a: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 Program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George Fulk, PT, PhD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Keith Lohse, PhD, </a:t>
            </a:r>
            <a:r>
              <a:rPr kumimoji="0" lang="en-US" altLang="en-US" sz="2800" b="0" i="0" u="none" strike="noStrike" kern="1200" cap="none" spc="0" normalizeH="0" baseline="0" noProof="0" dirty="0" err="1">
                <a:ln>
                  <a:noFill/>
                </a:ln>
                <a:solidFill>
                  <a:srgbClr val="4472C4">
                    <a:lumMod val="75000"/>
                  </a:srgbClr>
                </a:solidFill>
                <a:effectLst/>
                <a:uLnTx/>
                <a:uFillTx/>
                <a:latin typeface="Calibri" panose="020F0502020204030204"/>
                <a:ea typeface="+mn-ea"/>
                <a:cs typeface="+mn-cs"/>
              </a:rPr>
              <a:t>Pstat</a:t>
            </a:r>
            <a:endPar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Andrew </a:t>
            </a:r>
            <a:r>
              <a:rPr kumimoji="0" lang="en-US" altLang="en-US" sz="2800" b="0" i="0" u="none" strike="noStrike" kern="1200" cap="none" spc="0" normalizeH="0" baseline="0" noProof="0" dirty="0" err="1">
                <a:ln>
                  <a:noFill/>
                </a:ln>
                <a:solidFill>
                  <a:srgbClr val="4472C4">
                    <a:lumMod val="75000"/>
                  </a:srgbClr>
                </a:solidFill>
                <a:effectLst/>
                <a:uLnTx/>
                <a:uFillTx/>
                <a:latin typeface="Calibri" panose="020F0502020204030204"/>
                <a:ea typeface="+mn-ea"/>
                <a:cs typeface="+mn-cs"/>
              </a:rPr>
              <a:t>Hooyman</a:t>
            </a: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 PhD, </a:t>
            </a:r>
            <a:r>
              <a:rPr kumimoji="0" lang="en-US" altLang="en-US" sz="2800" b="0" i="0" u="none" strike="noStrike" kern="1200" cap="none" spc="0" normalizeH="0" baseline="0" noProof="0" dirty="0" err="1">
                <a:ln>
                  <a:noFill/>
                </a:ln>
                <a:solidFill>
                  <a:srgbClr val="4472C4">
                    <a:lumMod val="75000"/>
                  </a:srgbClr>
                </a:solidFill>
                <a:effectLst/>
                <a:uLnTx/>
                <a:uFillTx/>
                <a:latin typeface="Calibri" panose="020F0502020204030204"/>
                <a:ea typeface="+mn-ea"/>
                <a:cs typeface="+mn-cs"/>
              </a:rPr>
              <a:t>Gstat</a:t>
            </a:r>
            <a:endPar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Allison Miller, PT, DPT, PhD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NIH/NICHD R25HD105583</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pic>
        <p:nvPicPr>
          <p:cNvPr id="4" name="Picture 3" descr="A brown rectangle with brown text&#10;&#10;Description automatically generated">
            <a:extLst>
              <a:ext uri="{FF2B5EF4-FFF2-40B4-BE49-F238E27FC236}">
                <a16:creationId xmlns:a16="http://schemas.microsoft.com/office/drawing/2014/main" id="{D28F7A94-6B40-BE91-36BA-406A0499F75B}"/>
              </a:ext>
            </a:extLst>
          </p:cNvPr>
          <p:cNvPicPr>
            <a:picLocks noChangeAspect="1"/>
          </p:cNvPicPr>
          <p:nvPr/>
        </p:nvPicPr>
        <p:blipFill>
          <a:blip r:embed="rId3"/>
          <a:stretch>
            <a:fillRect/>
          </a:stretch>
        </p:blipFill>
        <p:spPr>
          <a:xfrm>
            <a:off x="3627434" y="5290601"/>
            <a:ext cx="4541714" cy="1321028"/>
          </a:xfrm>
          <a:prstGeom prst="rect">
            <a:avLst/>
          </a:prstGeom>
        </p:spPr>
      </p:pic>
    </p:spTree>
    <p:extLst>
      <p:ext uri="{BB962C8B-B14F-4D97-AF65-F5344CB8AC3E}">
        <p14:creationId xmlns:p14="http://schemas.microsoft.com/office/powerpoint/2010/main" val="73004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A63E5-E410-6A02-C61F-3F2F1C14BB64}"/>
              </a:ext>
            </a:extLst>
          </p:cNvPr>
          <p:cNvPicPr>
            <a:picLocks noChangeAspect="1"/>
          </p:cNvPicPr>
          <p:nvPr/>
        </p:nvPicPr>
        <p:blipFill>
          <a:blip r:embed="rId3"/>
          <a:stretch>
            <a:fillRect/>
          </a:stretch>
        </p:blipFill>
        <p:spPr>
          <a:xfrm>
            <a:off x="2850608" y="423355"/>
            <a:ext cx="6011289" cy="6011289"/>
          </a:xfrm>
          <a:prstGeom prst="rect">
            <a:avLst/>
          </a:prstGeom>
        </p:spPr>
      </p:pic>
      <p:sp>
        <p:nvSpPr>
          <p:cNvPr id="5" name="TextBox 4">
            <a:extLst>
              <a:ext uri="{FF2B5EF4-FFF2-40B4-BE49-F238E27FC236}">
                <a16:creationId xmlns:a16="http://schemas.microsoft.com/office/drawing/2014/main" id="{9A4D385B-50DE-9BB3-3340-2BF530915F8D}"/>
              </a:ext>
            </a:extLst>
          </p:cNvPr>
          <p:cNvSpPr txBox="1"/>
          <p:nvPr/>
        </p:nvSpPr>
        <p:spPr>
          <a:xfrm>
            <a:off x="7963056" y="3659243"/>
            <a:ext cx="35189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Planning for Dissemination: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Leveraging Data Science to Improve Reproducibility</a:t>
            </a:r>
          </a:p>
        </p:txBody>
      </p:sp>
      <p:sp>
        <p:nvSpPr>
          <p:cNvPr id="6" name="TextBox 5">
            <a:extLst>
              <a:ext uri="{FF2B5EF4-FFF2-40B4-BE49-F238E27FC236}">
                <a16:creationId xmlns:a16="http://schemas.microsoft.com/office/drawing/2014/main" id="{40BE3C62-A974-02DE-5B64-96788E1749D9}"/>
              </a:ext>
            </a:extLst>
          </p:cNvPr>
          <p:cNvSpPr txBox="1"/>
          <p:nvPr/>
        </p:nvSpPr>
        <p:spPr>
          <a:xfrm>
            <a:off x="782976" y="2749249"/>
            <a:ext cx="3675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Data Collection &amp; Quality Control</a:t>
            </a:r>
          </a:p>
        </p:txBody>
      </p:sp>
      <p:sp>
        <p:nvSpPr>
          <p:cNvPr id="7" name="TextBox 6">
            <a:extLst>
              <a:ext uri="{FF2B5EF4-FFF2-40B4-BE49-F238E27FC236}">
                <a16:creationId xmlns:a16="http://schemas.microsoft.com/office/drawing/2014/main" id="{3B0E4912-08A6-C900-2195-B3215F3242BA}"/>
              </a:ext>
            </a:extLst>
          </p:cNvPr>
          <p:cNvSpPr txBox="1"/>
          <p:nvPr/>
        </p:nvSpPr>
        <p:spPr>
          <a:xfrm>
            <a:off x="7246957" y="1487301"/>
            <a:ext cx="52725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Communicating Data through Visualization</a:t>
            </a:r>
          </a:p>
        </p:txBody>
      </p:sp>
      <p:sp>
        <p:nvSpPr>
          <p:cNvPr id="8" name="TextBox 7">
            <a:extLst>
              <a:ext uri="{FF2B5EF4-FFF2-40B4-BE49-F238E27FC236}">
                <a16:creationId xmlns:a16="http://schemas.microsoft.com/office/drawing/2014/main" id="{E000D94B-D823-F20B-0FE1-E7CAE4AA39D3}"/>
              </a:ext>
            </a:extLst>
          </p:cNvPr>
          <p:cNvSpPr txBox="1"/>
          <p:nvPr/>
        </p:nvSpPr>
        <p:spPr>
          <a:xfrm>
            <a:off x="1688480" y="1399463"/>
            <a:ext cx="27701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Data Sharing and Re-Use</a:t>
            </a:r>
          </a:p>
        </p:txBody>
      </p:sp>
      <p:sp>
        <p:nvSpPr>
          <p:cNvPr id="9" name="TextBox 8">
            <a:extLst>
              <a:ext uri="{FF2B5EF4-FFF2-40B4-BE49-F238E27FC236}">
                <a16:creationId xmlns:a16="http://schemas.microsoft.com/office/drawing/2014/main" id="{A153B27D-03AC-4C31-F184-D5252B20630F}"/>
              </a:ext>
            </a:extLst>
          </p:cNvPr>
          <p:cNvSpPr txBox="1"/>
          <p:nvPr/>
        </p:nvSpPr>
        <p:spPr>
          <a:xfrm>
            <a:off x="230493" y="6203811"/>
            <a:ext cx="75950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Aptos" panose="02110004020202020204"/>
                <a:ea typeface="+mn-ea"/>
                <a:cs typeface="+mn-cs"/>
              </a:rPr>
              <a:t>Key Milestones in the Pathway to Publication</a:t>
            </a:r>
          </a:p>
        </p:txBody>
      </p:sp>
    </p:spTree>
    <p:extLst>
      <p:ext uri="{BB962C8B-B14F-4D97-AF65-F5344CB8AC3E}">
        <p14:creationId xmlns:p14="http://schemas.microsoft.com/office/powerpoint/2010/main" val="4119549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A84E0-8ABF-67A8-2E5F-64F4CDC13429}"/>
              </a:ext>
            </a:extLst>
          </p:cNvPr>
          <p:cNvSpPr>
            <a:spLocks noGrp="1"/>
          </p:cNvSpPr>
          <p:nvPr>
            <p:ph type="title"/>
          </p:nvPr>
        </p:nvSpPr>
        <p:spPr>
          <a:xfrm>
            <a:off x="1271023" y="2448806"/>
            <a:ext cx="9649953" cy="980194"/>
          </a:xfrm>
        </p:spPr>
        <p:txBody>
          <a:bodyPr/>
          <a:lstStyle/>
          <a:p>
            <a:pPr algn="ctr"/>
            <a:r>
              <a:rPr lang="en-US" dirty="0"/>
              <a:t>Data Management and Quality Control</a:t>
            </a:r>
          </a:p>
        </p:txBody>
      </p:sp>
      <p:sp>
        <p:nvSpPr>
          <p:cNvPr id="3" name="Text Placeholder 1">
            <a:extLst>
              <a:ext uri="{FF2B5EF4-FFF2-40B4-BE49-F238E27FC236}">
                <a16:creationId xmlns:a16="http://schemas.microsoft.com/office/drawing/2014/main" id="{6C1F984F-9C0E-EA6D-3911-745DE4C18B65}"/>
              </a:ext>
            </a:extLst>
          </p:cNvPr>
          <p:cNvSpPr txBox="1">
            <a:spLocks/>
          </p:cNvSpPr>
          <p:nvPr/>
        </p:nvSpPr>
        <p:spPr>
          <a:xfrm>
            <a:off x="1373024" y="3568391"/>
            <a:ext cx="9990069" cy="3020943"/>
          </a:xfrm>
          <a:prstGeom prst="rect">
            <a:avLst/>
          </a:prstGeom>
        </p:spPr>
        <p:txBody>
          <a:bodyPr/>
          <a:lstStyle>
            <a:lvl1pPr marL="233363" indent="-233363" algn="l" defTabSz="457200" rtl="0" eaLnBrk="1" latinLnBrk="0" hangingPunct="1">
              <a:spcBef>
                <a:spcPct val="20000"/>
              </a:spcBef>
              <a:buFont typeface="Arial"/>
              <a:buChar char="•"/>
              <a:tabLst/>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690563" indent="-233363" algn="l" defTabSz="457200" rtl="0" eaLnBrk="1" latinLnBrk="0" hangingPunct="1">
              <a:spcBef>
                <a:spcPct val="20000"/>
              </a:spcBef>
              <a:buFont typeface="Arial"/>
              <a:buChar char="–"/>
              <a:tabLst/>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1085850" indent="-171450" algn="l" defTabSz="457200" rtl="0" eaLnBrk="1" latinLnBrk="0" hangingPunct="1">
              <a:spcBef>
                <a:spcPct val="20000"/>
              </a:spcBef>
              <a:buFont typeface="Arial"/>
              <a:buChar char="•"/>
              <a:tabLst/>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1543050" indent="-171450" algn="l" defTabSz="457200" rtl="0" eaLnBrk="1" latinLnBrk="0" hangingPunct="1">
              <a:spcBef>
                <a:spcPct val="20000"/>
              </a:spcBef>
              <a:buFont typeface="Arial"/>
              <a:buChar char="–"/>
              <a:tabLst/>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2000250" indent="-171450" algn="l" defTabSz="457200" rtl="0" eaLnBrk="1" latinLnBrk="0" hangingPunct="1">
              <a:spcBef>
                <a:spcPct val="20000"/>
              </a:spcBef>
              <a:buFont typeface="Arial"/>
              <a:buChar char="»"/>
              <a:tabLst/>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800" b="0" i="0" u="none" strike="noStrike" kern="1200" cap="none" spc="0" normalizeH="0" baseline="0" noProof="0" dirty="0">
                <a:ln>
                  <a:noFill/>
                </a:ln>
                <a:solidFill>
                  <a:srgbClr val="000000"/>
                </a:solidFill>
                <a:effectLst/>
                <a:uLnTx/>
                <a:uFillTx/>
                <a:latin typeface="Georgia" panose="02040502050405020303" pitchFamily="18" charset="0"/>
                <a:cs typeface="Calibri" panose="020F0502020204030204" pitchFamily="34" charset="0"/>
              </a:rPr>
              <a:t>Allison Miller, PT, DPT, PhD, NCS</a:t>
            </a:r>
          </a:p>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400" b="0" i="1" u="none" strike="noStrike" kern="1200" cap="none" spc="0" normalizeH="0" baseline="0" noProof="0" dirty="0">
                <a:ln>
                  <a:noFill/>
                </a:ln>
                <a:solidFill>
                  <a:srgbClr val="000000"/>
                </a:solidFill>
                <a:effectLst/>
                <a:uLnTx/>
                <a:uFillTx/>
                <a:latin typeface="Georgia" panose="02040502050405020303" pitchFamily="18" charset="0"/>
                <a:cs typeface="Calibri" panose="020F0502020204030204" pitchFamily="34" charset="0"/>
              </a:rPr>
              <a:t>Washington University School of Medicine in St. Louis</a:t>
            </a:r>
          </a:p>
        </p:txBody>
      </p:sp>
    </p:spTree>
    <p:extLst>
      <p:ext uri="{BB962C8B-B14F-4D97-AF65-F5344CB8AC3E}">
        <p14:creationId xmlns:p14="http://schemas.microsoft.com/office/powerpoint/2010/main" val="357296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8B01C-A17B-756D-AD12-C56F2415FC2A}"/>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D0C2E9B5-718D-3703-0099-4B1584E22D1F}"/>
              </a:ext>
            </a:extLst>
          </p:cNvPr>
          <p:cNvSpPr>
            <a:spLocks noGrp="1"/>
          </p:cNvSpPr>
          <p:nvPr>
            <p:ph idx="1"/>
          </p:nvPr>
        </p:nvSpPr>
        <p:spPr/>
        <p:txBody>
          <a:bodyPr/>
          <a:lstStyle/>
          <a:p>
            <a:pPr marL="0" marR="0" indent="0">
              <a:buNone/>
            </a:pPr>
            <a:r>
              <a:rPr lang="en-US" dirty="0">
                <a:effectLst/>
                <a:ea typeface="Calibri" panose="020F0502020204030204" pitchFamily="34" charset="0"/>
              </a:rPr>
              <a:t>By the end of this session, attendees will be able to:</a:t>
            </a:r>
          </a:p>
          <a:p>
            <a:pPr marL="365760" marR="0" indent="-365760">
              <a:buFont typeface="+mj-lt"/>
              <a:buAutoNum type="arabicPeriod"/>
            </a:pPr>
            <a:r>
              <a:rPr lang="en-US" dirty="0">
                <a:effectLst/>
                <a:ea typeface="Calibri" panose="020F0502020204030204" pitchFamily="34" charset="0"/>
              </a:rPr>
              <a:t>Describe data science and the importance of reproducibility in rehabilitation research</a:t>
            </a:r>
          </a:p>
          <a:p>
            <a:pPr marL="365760" marR="0" indent="-365760">
              <a:buFont typeface="+mj-lt"/>
              <a:buAutoNum type="arabicPeriod"/>
            </a:pPr>
            <a:r>
              <a:rPr lang="en-US" dirty="0">
                <a:effectLst/>
                <a:ea typeface="Calibri" panose="020F0502020204030204" pitchFamily="34" charset="0"/>
              </a:rPr>
              <a:t>Explain reproducible research pipelines and their benefits, including actionable take-aways that can be implemented tomorrow</a:t>
            </a:r>
          </a:p>
          <a:p>
            <a:pPr marL="365760" marR="0" indent="-365760">
              <a:buFont typeface="+mj-lt"/>
              <a:buAutoNum type="arabicPeriod"/>
            </a:pPr>
            <a:r>
              <a:rPr lang="en-US" dirty="0">
                <a:effectLst/>
                <a:ea typeface="Calibri" panose="020F0502020204030204" pitchFamily="34" charset="0"/>
              </a:rPr>
              <a:t>Understand best practices for data visualization and apply these techniques to view and interpret data</a:t>
            </a:r>
          </a:p>
          <a:p>
            <a:pPr marL="365760" marR="0" indent="-365760">
              <a:buFont typeface="+mj-lt"/>
              <a:buAutoNum type="arabicPeriod"/>
            </a:pPr>
            <a:r>
              <a:rPr lang="en-US" dirty="0">
                <a:effectLst/>
                <a:ea typeface="Calibri" panose="020F0502020204030204" pitchFamily="34" charset="0"/>
              </a:rPr>
              <a:t>Access resources to facilitate reproducibility and data visualization</a:t>
            </a:r>
          </a:p>
          <a:p>
            <a:endParaRPr lang="en-US" dirty="0"/>
          </a:p>
        </p:txBody>
      </p:sp>
    </p:spTree>
    <p:extLst>
      <p:ext uri="{BB962C8B-B14F-4D97-AF65-F5344CB8AC3E}">
        <p14:creationId xmlns:p14="http://schemas.microsoft.com/office/powerpoint/2010/main" val="3257798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E7B943F-9B3D-BA2E-F715-F5127C77CAB0}"/>
              </a:ext>
            </a:extLst>
          </p:cNvPr>
          <p:cNvSpPr>
            <a:spLocks noGrp="1"/>
          </p:cNvSpPr>
          <p:nvPr>
            <p:ph idx="1"/>
          </p:nvPr>
        </p:nvSpPr>
        <p:spPr>
          <a:xfrm>
            <a:off x="502401" y="2096429"/>
            <a:ext cx="11407101" cy="4114524"/>
          </a:xfrm>
        </p:spPr>
        <p:txBody>
          <a:bodyPr/>
          <a:lstStyle/>
          <a:p>
            <a:r>
              <a:rPr lang="en-US" dirty="0">
                <a:latin typeface="Georgia" panose="02040502050405020303" pitchFamily="18" charset="0"/>
              </a:rPr>
              <a:t>“Behind every great research project is great data management” – Kanza &amp; Knight, </a:t>
            </a:r>
            <a:r>
              <a:rPr lang="en-US" i="1" dirty="0">
                <a:latin typeface="Georgia" panose="02040502050405020303" pitchFamily="18" charset="0"/>
              </a:rPr>
              <a:t>BMC Research Notes</a:t>
            </a:r>
            <a:r>
              <a:rPr lang="en-US" dirty="0">
                <a:latin typeface="Georgia" panose="02040502050405020303" pitchFamily="18" charset="0"/>
              </a:rPr>
              <a:t>, 2022</a:t>
            </a:r>
          </a:p>
          <a:p>
            <a:endParaRPr lang="en-US" dirty="0">
              <a:latin typeface="Georgia" panose="02040502050405020303" pitchFamily="18" charset="0"/>
            </a:endParaRPr>
          </a:p>
          <a:p>
            <a:r>
              <a:rPr lang="en-US" dirty="0">
                <a:latin typeface="Georgia" panose="02040502050405020303" pitchFamily="18" charset="0"/>
              </a:rPr>
              <a:t>Minimizes risk for errors, article retraction (as we just saw from Grace)</a:t>
            </a:r>
          </a:p>
          <a:p>
            <a:endParaRPr lang="en-US" dirty="0">
              <a:latin typeface="Georgia" panose="02040502050405020303" pitchFamily="18" charset="0"/>
            </a:endParaRPr>
          </a:p>
          <a:p>
            <a:r>
              <a:rPr lang="en-US" dirty="0">
                <a:latin typeface="Georgia" panose="02040502050405020303" pitchFamily="18" charset="0"/>
              </a:rPr>
              <a:t>Prepares you to share your data more easily and confidently (more on this from Keith later)</a:t>
            </a:r>
          </a:p>
        </p:txBody>
      </p:sp>
      <p:sp>
        <p:nvSpPr>
          <p:cNvPr id="3" name="Title 2">
            <a:extLst>
              <a:ext uri="{FF2B5EF4-FFF2-40B4-BE49-F238E27FC236}">
                <a16:creationId xmlns:a16="http://schemas.microsoft.com/office/drawing/2014/main" id="{75C42E6B-790E-2408-8E31-35E432E5F468}"/>
              </a:ext>
            </a:extLst>
          </p:cNvPr>
          <p:cNvSpPr>
            <a:spLocks noGrp="1"/>
          </p:cNvSpPr>
          <p:nvPr>
            <p:ph type="title"/>
          </p:nvPr>
        </p:nvSpPr>
        <p:spPr>
          <a:xfrm>
            <a:off x="622937" y="526652"/>
            <a:ext cx="9649953" cy="980194"/>
          </a:xfrm>
        </p:spPr>
        <p:txBody>
          <a:bodyPr/>
          <a:lstStyle/>
          <a:p>
            <a:r>
              <a:rPr lang="en-US" dirty="0"/>
              <a:t>What is quality control of data and why does it matter?</a:t>
            </a:r>
          </a:p>
        </p:txBody>
      </p:sp>
    </p:spTree>
    <p:extLst>
      <p:ext uri="{BB962C8B-B14F-4D97-AF65-F5344CB8AC3E}">
        <p14:creationId xmlns:p14="http://schemas.microsoft.com/office/powerpoint/2010/main" val="3296961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72290D-C3F8-9AE4-DA04-0C8F9644E1AF}"/>
              </a:ext>
            </a:extLst>
          </p:cNvPr>
          <p:cNvSpPr>
            <a:spLocks noGrp="1"/>
          </p:cNvSpPr>
          <p:nvPr>
            <p:ph type="title"/>
          </p:nvPr>
        </p:nvSpPr>
        <p:spPr>
          <a:xfrm>
            <a:off x="622937" y="504350"/>
            <a:ext cx="9649953" cy="980194"/>
          </a:xfrm>
        </p:spPr>
        <p:txBody>
          <a:bodyPr/>
          <a:lstStyle/>
          <a:p>
            <a:r>
              <a:rPr lang="en-US" dirty="0"/>
              <a:t>There are lots of opportunities for things to go wrong in the data life cycle</a:t>
            </a:r>
          </a:p>
        </p:txBody>
      </p:sp>
      <p:sp>
        <p:nvSpPr>
          <p:cNvPr id="6" name="Rectangle 5">
            <a:extLst>
              <a:ext uri="{FF2B5EF4-FFF2-40B4-BE49-F238E27FC236}">
                <a16:creationId xmlns:a16="http://schemas.microsoft.com/office/drawing/2014/main" id="{FD89296A-2D55-6173-98D3-4AF3CD9E0C50}"/>
              </a:ext>
            </a:extLst>
          </p:cNvPr>
          <p:cNvSpPr/>
          <p:nvPr/>
        </p:nvSpPr>
        <p:spPr>
          <a:xfrm>
            <a:off x="222808" y="278780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Management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System</a:t>
            </a:r>
          </a:p>
        </p:txBody>
      </p:sp>
      <p:sp>
        <p:nvSpPr>
          <p:cNvPr id="7" name="Rectangle 6">
            <a:extLst>
              <a:ext uri="{FF2B5EF4-FFF2-40B4-BE49-F238E27FC236}">
                <a16:creationId xmlns:a16="http://schemas.microsoft.com/office/drawing/2014/main" id="{C4A17FF7-D60C-60BE-FAAB-D91FC54222D8}"/>
              </a:ext>
            </a:extLst>
          </p:cNvPr>
          <p:cNvSpPr/>
          <p:nvPr/>
        </p:nvSpPr>
        <p:spPr>
          <a:xfrm>
            <a:off x="2709416" y="278780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Collection</a:t>
            </a:r>
          </a:p>
        </p:txBody>
      </p:sp>
      <p:sp>
        <p:nvSpPr>
          <p:cNvPr id="8" name="Rectangle 7">
            <a:extLst>
              <a:ext uri="{FF2B5EF4-FFF2-40B4-BE49-F238E27FC236}">
                <a16:creationId xmlns:a16="http://schemas.microsoft.com/office/drawing/2014/main" id="{9F1D7CF1-153E-5F08-CE74-896C33D24D29}"/>
              </a:ext>
            </a:extLst>
          </p:cNvPr>
          <p:cNvSpPr/>
          <p:nvPr/>
        </p:nvSpPr>
        <p:spPr>
          <a:xfrm>
            <a:off x="5196024" y="2787804"/>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Processing</a:t>
            </a:r>
          </a:p>
        </p:txBody>
      </p:sp>
      <p:sp>
        <p:nvSpPr>
          <p:cNvPr id="9" name="Rectangle 8">
            <a:extLst>
              <a:ext uri="{FF2B5EF4-FFF2-40B4-BE49-F238E27FC236}">
                <a16:creationId xmlns:a16="http://schemas.microsoft.com/office/drawing/2014/main" id="{3E99A242-2323-D93A-244B-700A72DE4217}"/>
              </a:ext>
            </a:extLst>
          </p:cNvPr>
          <p:cNvSpPr/>
          <p:nvPr/>
        </p:nvSpPr>
        <p:spPr>
          <a:xfrm>
            <a:off x="7682632" y="277107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Inspection</a:t>
            </a:r>
          </a:p>
        </p:txBody>
      </p:sp>
      <p:sp>
        <p:nvSpPr>
          <p:cNvPr id="14" name="Title 2">
            <a:extLst>
              <a:ext uri="{FF2B5EF4-FFF2-40B4-BE49-F238E27FC236}">
                <a16:creationId xmlns:a16="http://schemas.microsoft.com/office/drawing/2014/main" id="{2E7432C1-ACFE-CC63-3FE1-A45BE2A93921}"/>
              </a:ext>
            </a:extLst>
          </p:cNvPr>
          <p:cNvSpPr txBox="1">
            <a:spLocks/>
          </p:cNvSpPr>
          <p:nvPr/>
        </p:nvSpPr>
        <p:spPr>
          <a:xfrm>
            <a:off x="1271023" y="4693784"/>
            <a:ext cx="9649953" cy="9801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2"/>
                </a:solidFill>
                <a:latin typeface="Georgia" panose="02040502050405020303" pitchFamily="18" charset="0"/>
                <a:ea typeface="Georgia" panose="02040502050405020303" pitchFamily="18" charset="0"/>
                <a:cs typeface="Times New Roman"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BA0C2F"/>
                </a:solidFill>
                <a:effectLst/>
                <a:uLnTx/>
                <a:uFillTx/>
                <a:latin typeface="Georgia" panose="02040502050405020303" pitchFamily="18" charset="0"/>
                <a:cs typeface="Times New Roman" charset="0"/>
              </a:rPr>
              <a:t>Making these processes as seamless and automatic as possible = high quality data</a:t>
            </a:r>
          </a:p>
        </p:txBody>
      </p:sp>
      <p:sp>
        <p:nvSpPr>
          <p:cNvPr id="15" name="Title 2">
            <a:extLst>
              <a:ext uri="{FF2B5EF4-FFF2-40B4-BE49-F238E27FC236}">
                <a16:creationId xmlns:a16="http://schemas.microsoft.com/office/drawing/2014/main" id="{46323C77-9286-B24A-10B7-E34344AB0B8C}"/>
              </a:ext>
            </a:extLst>
          </p:cNvPr>
          <p:cNvSpPr txBox="1">
            <a:spLocks/>
          </p:cNvSpPr>
          <p:nvPr/>
        </p:nvSpPr>
        <p:spPr>
          <a:xfrm>
            <a:off x="10168009" y="2880847"/>
            <a:ext cx="2096429" cy="66140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2"/>
                </a:solidFill>
                <a:latin typeface="Georgia" panose="02040502050405020303" pitchFamily="18" charset="0"/>
                <a:ea typeface="Georgia" panose="02040502050405020303" pitchFamily="18" charset="0"/>
                <a:cs typeface="Times New Roman"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BA0C2F"/>
                </a:solidFill>
                <a:effectLst/>
                <a:uLnTx/>
                <a:uFillTx/>
                <a:latin typeface="Georgia" panose="02040502050405020303" pitchFamily="18" charset="0"/>
                <a:cs typeface="Times New Roman" charset="0"/>
              </a:rPr>
              <a:t>Data Analysis</a:t>
            </a:r>
          </a:p>
        </p:txBody>
      </p:sp>
      <p:sp>
        <p:nvSpPr>
          <p:cNvPr id="16" name="Arrow: Right 15">
            <a:extLst>
              <a:ext uri="{FF2B5EF4-FFF2-40B4-BE49-F238E27FC236}">
                <a16:creationId xmlns:a16="http://schemas.microsoft.com/office/drawing/2014/main" id="{CEFE16DB-026A-DD45-4D90-1F6B07DE1166}"/>
              </a:ext>
            </a:extLst>
          </p:cNvPr>
          <p:cNvSpPr/>
          <p:nvPr/>
        </p:nvSpPr>
        <p:spPr>
          <a:xfrm>
            <a:off x="2318208" y="308183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7" name="Arrow: Right 16">
            <a:extLst>
              <a:ext uri="{FF2B5EF4-FFF2-40B4-BE49-F238E27FC236}">
                <a16:creationId xmlns:a16="http://schemas.microsoft.com/office/drawing/2014/main" id="{57154237-32D4-572E-14E3-C75F751B68ED}"/>
              </a:ext>
            </a:extLst>
          </p:cNvPr>
          <p:cNvSpPr/>
          <p:nvPr/>
        </p:nvSpPr>
        <p:spPr>
          <a:xfrm>
            <a:off x="4805845" y="307699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8" name="Arrow: Right 17">
            <a:extLst>
              <a:ext uri="{FF2B5EF4-FFF2-40B4-BE49-F238E27FC236}">
                <a16:creationId xmlns:a16="http://schemas.microsoft.com/office/drawing/2014/main" id="{8756B7C8-1445-37D0-D26B-EF3B1D635337}"/>
              </a:ext>
            </a:extLst>
          </p:cNvPr>
          <p:cNvSpPr/>
          <p:nvPr/>
        </p:nvSpPr>
        <p:spPr>
          <a:xfrm>
            <a:off x="7292453" y="308183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9" name="Arrow: Right 18">
            <a:extLst>
              <a:ext uri="{FF2B5EF4-FFF2-40B4-BE49-F238E27FC236}">
                <a16:creationId xmlns:a16="http://schemas.microsoft.com/office/drawing/2014/main" id="{D6102CCF-0F97-3B5C-C399-76A7A58AD6C3}"/>
              </a:ext>
            </a:extLst>
          </p:cNvPr>
          <p:cNvSpPr/>
          <p:nvPr/>
        </p:nvSpPr>
        <p:spPr>
          <a:xfrm>
            <a:off x="9779061" y="3076995"/>
            <a:ext cx="625027"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748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72290D-C3F8-9AE4-DA04-0C8F9644E1AF}"/>
              </a:ext>
            </a:extLst>
          </p:cNvPr>
          <p:cNvSpPr>
            <a:spLocks noGrp="1"/>
          </p:cNvSpPr>
          <p:nvPr>
            <p:ph type="title"/>
          </p:nvPr>
        </p:nvSpPr>
        <p:spPr>
          <a:xfrm>
            <a:off x="622937" y="504350"/>
            <a:ext cx="9649953" cy="980194"/>
          </a:xfrm>
        </p:spPr>
        <p:txBody>
          <a:bodyPr/>
          <a:lstStyle/>
          <a:p>
            <a:r>
              <a:rPr lang="en-US" dirty="0"/>
              <a:t>There are lots of opportunities for things to go wrong in the data life cycle</a:t>
            </a:r>
          </a:p>
        </p:txBody>
      </p:sp>
      <p:sp>
        <p:nvSpPr>
          <p:cNvPr id="6" name="Rectangle 5">
            <a:extLst>
              <a:ext uri="{FF2B5EF4-FFF2-40B4-BE49-F238E27FC236}">
                <a16:creationId xmlns:a16="http://schemas.microsoft.com/office/drawing/2014/main" id="{FD89296A-2D55-6173-98D3-4AF3CD9E0C50}"/>
              </a:ext>
            </a:extLst>
          </p:cNvPr>
          <p:cNvSpPr/>
          <p:nvPr/>
        </p:nvSpPr>
        <p:spPr>
          <a:xfrm>
            <a:off x="222808" y="278780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Management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System</a:t>
            </a:r>
          </a:p>
        </p:txBody>
      </p:sp>
      <p:sp>
        <p:nvSpPr>
          <p:cNvPr id="7" name="Rectangle 6">
            <a:extLst>
              <a:ext uri="{FF2B5EF4-FFF2-40B4-BE49-F238E27FC236}">
                <a16:creationId xmlns:a16="http://schemas.microsoft.com/office/drawing/2014/main" id="{C4A17FF7-D60C-60BE-FAAB-D91FC54222D8}"/>
              </a:ext>
            </a:extLst>
          </p:cNvPr>
          <p:cNvSpPr/>
          <p:nvPr/>
        </p:nvSpPr>
        <p:spPr>
          <a:xfrm>
            <a:off x="2709416" y="278780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Collection</a:t>
            </a:r>
          </a:p>
        </p:txBody>
      </p:sp>
      <p:sp>
        <p:nvSpPr>
          <p:cNvPr id="8" name="Rectangle 7">
            <a:extLst>
              <a:ext uri="{FF2B5EF4-FFF2-40B4-BE49-F238E27FC236}">
                <a16:creationId xmlns:a16="http://schemas.microsoft.com/office/drawing/2014/main" id="{9F1D7CF1-153E-5F08-CE74-896C33D24D29}"/>
              </a:ext>
            </a:extLst>
          </p:cNvPr>
          <p:cNvSpPr/>
          <p:nvPr/>
        </p:nvSpPr>
        <p:spPr>
          <a:xfrm>
            <a:off x="5196024" y="2787804"/>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Processing</a:t>
            </a:r>
          </a:p>
        </p:txBody>
      </p:sp>
      <p:sp>
        <p:nvSpPr>
          <p:cNvPr id="9" name="Rectangle 8">
            <a:extLst>
              <a:ext uri="{FF2B5EF4-FFF2-40B4-BE49-F238E27FC236}">
                <a16:creationId xmlns:a16="http://schemas.microsoft.com/office/drawing/2014/main" id="{3E99A242-2323-D93A-244B-700A72DE4217}"/>
              </a:ext>
            </a:extLst>
          </p:cNvPr>
          <p:cNvSpPr/>
          <p:nvPr/>
        </p:nvSpPr>
        <p:spPr>
          <a:xfrm>
            <a:off x="7682632" y="277107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Inspection</a:t>
            </a:r>
          </a:p>
        </p:txBody>
      </p:sp>
      <p:sp>
        <p:nvSpPr>
          <p:cNvPr id="14" name="Title 2">
            <a:extLst>
              <a:ext uri="{FF2B5EF4-FFF2-40B4-BE49-F238E27FC236}">
                <a16:creationId xmlns:a16="http://schemas.microsoft.com/office/drawing/2014/main" id="{2E7432C1-ACFE-CC63-3FE1-A45BE2A93921}"/>
              </a:ext>
            </a:extLst>
          </p:cNvPr>
          <p:cNvSpPr txBox="1">
            <a:spLocks/>
          </p:cNvSpPr>
          <p:nvPr/>
        </p:nvSpPr>
        <p:spPr>
          <a:xfrm>
            <a:off x="1271023" y="4693784"/>
            <a:ext cx="9649953" cy="9801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2"/>
                </a:solidFill>
                <a:latin typeface="Georgia" panose="02040502050405020303" pitchFamily="18" charset="0"/>
                <a:ea typeface="Georgia" panose="02040502050405020303" pitchFamily="18" charset="0"/>
                <a:cs typeface="Times New Roman"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BA0C2F"/>
                </a:solidFill>
                <a:effectLst/>
                <a:uLnTx/>
                <a:uFillTx/>
                <a:latin typeface="Georgia" panose="02040502050405020303" pitchFamily="18" charset="0"/>
                <a:cs typeface="Times New Roman" charset="0"/>
              </a:rPr>
              <a:t>Making these processes as seamless and automatic as possible = high quality data</a:t>
            </a:r>
          </a:p>
        </p:txBody>
      </p:sp>
      <p:sp>
        <p:nvSpPr>
          <p:cNvPr id="15" name="Title 2">
            <a:extLst>
              <a:ext uri="{FF2B5EF4-FFF2-40B4-BE49-F238E27FC236}">
                <a16:creationId xmlns:a16="http://schemas.microsoft.com/office/drawing/2014/main" id="{46323C77-9286-B24A-10B7-E34344AB0B8C}"/>
              </a:ext>
            </a:extLst>
          </p:cNvPr>
          <p:cNvSpPr txBox="1">
            <a:spLocks/>
          </p:cNvSpPr>
          <p:nvPr/>
        </p:nvSpPr>
        <p:spPr>
          <a:xfrm>
            <a:off x="10168009" y="2880847"/>
            <a:ext cx="2096429" cy="66140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2"/>
                </a:solidFill>
                <a:latin typeface="Georgia" panose="02040502050405020303" pitchFamily="18" charset="0"/>
                <a:ea typeface="Georgia" panose="02040502050405020303" pitchFamily="18" charset="0"/>
                <a:cs typeface="Times New Roman"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BA0C2F"/>
                </a:solidFill>
                <a:effectLst/>
                <a:uLnTx/>
                <a:uFillTx/>
                <a:latin typeface="Georgia" panose="02040502050405020303" pitchFamily="18" charset="0"/>
                <a:cs typeface="Times New Roman" charset="0"/>
              </a:rPr>
              <a:t>Data Analysis</a:t>
            </a:r>
          </a:p>
        </p:txBody>
      </p:sp>
      <p:sp>
        <p:nvSpPr>
          <p:cNvPr id="16" name="Arrow: Right 15">
            <a:extLst>
              <a:ext uri="{FF2B5EF4-FFF2-40B4-BE49-F238E27FC236}">
                <a16:creationId xmlns:a16="http://schemas.microsoft.com/office/drawing/2014/main" id="{CEFE16DB-026A-DD45-4D90-1F6B07DE1166}"/>
              </a:ext>
            </a:extLst>
          </p:cNvPr>
          <p:cNvSpPr/>
          <p:nvPr/>
        </p:nvSpPr>
        <p:spPr>
          <a:xfrm>
            <a:off x="2318208" y="308183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7" name="Arrow: Right 16">
            <a:extLst>
              <a:ext uri="{FF2B5EF4-FFF2-40B4-BE49-F238E27FC236}">
                <a16:creationId xmlns:a16="http://schemas.microsoft.com/office/drawing/2014/main" id="{57154237-32D4-572E-14E3-C75F751B68ED}"/>
              </a:ext>
            </a:extLst>
          </p:cNvPr>
          <p:cNvSpPr/>
          <p:nvPr/>
        </p:nvSpPr>
        <p:spPr>
          <a:xfrm>
            <a:off x="4805845" y="307699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8" name="Arrow: Right 17">
            <a:extLst>
              <a:ext uri="{FF2B5EF4-FFF2-40B4-BE49-F238E27FC236}">
                <a16:creationId xmlns:a16="http://schemas.microsoft.com/office/drawing/2014/main" id="{8756B7C8-1445-37D0-D26B-EF3B1D635337}"/>
              </a:ext>
            </a:extLst>
          </p:cNvPr>
          <p:cNvSpPr/>
          <p:nvPr/>
        </p:nvSpPr>
        <p:spPr>
          <a:xfrm>
            <a:off x="7292453" y="308183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9" name="Arrow: Right 18">
            <a:extLst>
              <a:ext uri="{FF2B5EF4-FFF2-40B4-BE49-F238E27FC236}">
                <a16:creationId xmlns:a16="http://schemas.microsoft.com/office/drawing/2014/main" id="{D6102CCF-0F97-3B5C-C399-76A7A58AD6C3}"/>
              </a:ext>
            </a:extLst>
          </p:cNvPr>
          <p:cNvSpPr/>
          <p:nvPr/>
        </p:nvSpPr>
        <p:spPr>
          <a:xfrm>
            <a:off x="9779061" y="3076995"/>
            <a:ext cx="625027"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 name="Frame 1">
            <a:extLst>
              <a:ext uri="{FF2B5EF4-FFF2-40B4-BE49-F238E27FC236}">
                <a16:creationId xmlns:a16="http://schemas.microsoft.com/office/drawing/2014/main" id="{DAF196AF-6217-B7EE-8ADC-98348FBC54F0}"/>
              </a:ext>
            </a:extLst>
          </p:cNvPr>
          <p:cNvSpPr/>
          <p:nvPr/>
        </p:nvSpPr>
        <p:spPr>
          <a:xfrm>
            <a:off x="122663" y="2771077"/>
            <a:ext cx="2290276" cy="864223"/>
          </a:xfrm>
          <a:prstGeom prst="frame">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84220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36D5B-7B0D-1A4C-B238-256B89EDAE10}"/>
              </a:ext>
            </a:extLst>
          </p:cNvPr>
          <p:cNvSpPr>
            <a:spLocks noGrp="1"/>
          </p:cNvSpPr>
          <p:nvPr>
            <p:ph type="title"/>
          </p:nvPr>
        </p:nvSpPr>
        <p:spPr>
          <a:xfrm>
            <a:off x="422215" y="254001"/>
            <a:ext cx="9649953" cy="980194"/>
          </a:xfrm>
        </p:spPr>
        <p:txBody>
          <a:bodyPr/>
          <a:lstStyle/>
          <a:p>
            <a:r>
              <a:rPr lang="en-US" dirty="0"/>
              <a:t>Data Management System</a:t>
            </a:r>
          </a:p>
        </p:txBody>
      </p:sp>
      <p:sp>
        <p:nvSpPr>
          <p:cNvPr id="5" name="Content Placeholder 4">
            <a:extLst>
              <a:ext uri="{FF2B5EF4-FFF2-40B4-BE49-F238E27FC236}">
                <a16:creationId xmlns:a16="http://schemas.microsoft.com/office/drawing/2014/main" id="{C53EAE3F-6CD4-AA7C-3F68-9A88A9270738}"/>
              </a:ext>
            </a:extLst>
          </p:cNvPr>
          <p:cNvSpPr>
            <a:spLocks noGrp="1"/>
          </p:cNvSpPr>
          <p:nvPr>
            <p:ph sz="half" idx="1"/>
          </p:nvPr>
        </p:nvSpPr>
        <p:spPr>
          <a:xfrm>
            <a:off x="609600" y="1600201"/>
            <a:ext cx="5384800" cy="4542139"/>
          </a:xfrm>
        </p:spPr>
        <p:txBody>
          <a:bodyPr/>
          <a:lstStyle/>
          <a:p>
            <a:pPr marL="0" indent="0">
              <a:buNone/>
            </a:pPr>
            <a:r>
              <a:rPr lang="en-US" sz="3200" b="1" u="sng" dirty="0">
                <a:solidFill>
                  <a:srgbClr val="FF0000"/>
                </a:solidFill>
                <a:latin typeface="Georgia" panose="02040502050405020303" pitchFamily="18" charset="0"/>
              </a:rPr>
              <a:t>Not Ideal:</a:t>
            </a:r>
          </a:p>
          <a:p>
            <a:r>
              <a:rPr lang="en-US" dirty="0">
                <a:solidFill>
                  <a:srgbClr val="FF0000"/>
                </a:solidFill>
                <a:latin typeface="Georgia" panose="02040502050405020303" pitchFamily="18" charset="0"/>
              </a:rPr>
              <a:t>Not having one</a:t>
            </a:r>
          </a:p>
          <a:p>
            <a:r>
              <a:rPr lang="en-US" dirty="0">
                <a:solidFill>
                  <a:srgbClr val="FF0000"/>
                </a:solidFill>
                <a:latin typeface="Georgia" panose="02040502050405020303" pitchFamily="18" charset="0"/>
              </a:rPr>
              <a:t>Inconsistent file structure and names</a:t>
            </a:r>
          </a:p>
          <a:p>
            <a:pPr marL="0" indent="0">
              <a:buNone/>
            </a:pPr>
            <a:endParaRPr lang="en-US" dirty="0">
              <a:latin typeface="Georgia" panose="02040502050405020303" pitchFamily="18" charset="0"/>
            </a:endParaRPr>
          </a:p>
        </p:txBody>
      </p:sp>
      <p:pic>
        <p:nvPicPr>
          <p:cNvPr id="3" name="Content Placeholder 2" descr="Folder with solid fill">
            <a:extLst>
              <a:ext uri="{FF2B5EF4-FFF2-40B4-BE49-F238E27FC236}">
                <a16:creationId xmlns:a16="http://schemas.microsoft.com/office/drawing/2014/main" id="{4317D043-EAA1-62A8-79CD-D862889B9323}"/>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265328" y="1114187"/>
            <a:ext cx="766956" cy="766956"/>
          </a:xfrm>
        </p:spPr>
      </p:pic>
      <p:sp>
        <p:nvSpPr>
          <p:cNvPr id="7" name="TextBox 6">
            <a:extLst>
              <a:ext uri="{FF2B5EF4-FFF2-40B4-BE49-F238E27FC236}">
                <a16:creationId xmlns:a16="http://schemas.microsoft.com/office/drawing/2014/main" id="{C4CB8E53-255E-B529-4A95-D56E7256C8EE}"/>
              </a:ext>
            </a:extLst>
          </p:cNvPr>
          <p:cNvSpPr txBox="1"/>
          <p:nvPr/>
        </p:nvSpPr>
        <p:spPr>
          <a:xfrm>
            <a:off x="6935921" y="1365376"/>
            <a:ext cx="31892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Research Study</a:t>
            </a:r>
          </a:p>
        </p:txBody>
      </p:sp>
      <p:pic>
        <p:nvPicPr>
          <p:cNvPr id="8" name="Content Placeholder 2" descr="Folder with solid fill">
            <a:extLst>
              <a:ext uri="{FF2B5EF4-FFF2-40B4-BE49-F238E27FC236}">
                <a16:creationId xmlns:a16="http://schemas.microsoft.com/office/drawing/2014/main" id="{826021EC-4C92-AF50-9DCA-B3147FB77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3212" y="2013268"/>
            <a:ext cx="766956" cy="766956"/>
          </a:xfrm>
          <a:prstGeom prst="rect">
            <a:avLst/>
          </a:prstGeom>
        </p:spPr>
      </p:pic>
      <p:sp>
        <p:nvSpPr>
          <p:cNvPr id="9" name="TextBox 8">
            <a:extLst>
              <a:ext uri="{FF2B5EF4-FFF2-40B4-BE49-F238E27FC236}">
                <a16:creationId xmlns:a16="http://schemas.microsoft.com/office/drawing/2014/main" id="{F57B6B20-9E81-BB2F-4A79-8F3238043C60}"/>
              </a:ext>
            </a:extLst>
          </p:cNvPr>
          <p:cNvSpPr txBox="1"/>
          <p:nvPr/>
        </p:nvSpPr>
        <p:spPr>
          <a:xfrm>
            <a:off x="7932273" y="2246677"/>
            <a:ext cx="31892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Participants</a:t>
            </a:r>
          </a:p>
        </p:txBody>
      </p:sp>
      <p:pic>
        <p:nvPicPr>
          <p:cNvPr id="10" name="Content Placeholder 2" descr="Folder with solid fill">
            <a:extLst>
              <a:ext uri="{FF2B5EF4-FFF2-40B4-BE49-F238E27FC236}">
                <a16:creationId xmlns:a16="http://schemas.microsoft.com/office/drawing/2014/main" id="{B83468E8-65E1-4B22-49EA-05F535C7D9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4776" y="2920945"/>
            <a:ext cx="766956" cy="766956"/>
          </a:xfrm>
          <a:prstGeom prst="rect">
            <a:avLst/>
          </a:prstGeom>
        </p:spPr>
      </p:pic>
      <p:sp>
        <p:nvSpPr>
          <p:cNvPr id="11" name="TextBox 10">
            <a:extLst>
              <a:ext uri="{FF2B5EF4-FFF2-40B4-BE49-F238E27FC236}">
                <a16:creationId xmlns:a16="http://schemas.microsoft.com/office/drawing/2014/main" id="{C9FF6502-D32E-0E13-827C-1B6B7312F1B4}"/>
              </a:ext>
            </a:extLst>
          </p:cNvPr>
          <p:cNvSpPr txBox="1"/>
          <p:nvPr/>
        </p:nvSpPr>
        <p:spPr>
          <a:xfrm>
            <a:off x="9126983" y="3099844"/>
            <a:ext cx="31892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Participant_1</a:t>
            </a:r>
          </a:p>
        </p:txBody>
      </p:sp>
      <p:pic>
        <p:nvPicPr>
          <p:cNvPr id="12" name="Content Placeholder 2" descr="Folder with solid fill">
            <a:extLst>
              <a:ext uri="{FF2B5EF4-FFF2-40B4-BE49-F238E27FC236}">
                <a16:creationId xmlns:a16="http://schemas.microsoft.com/office/drawing/2014/main" id="{CFCE2DA4-A037-10F0-960F-0D307AF900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4776" y="4212074"/>
            <a:ext cx="766956" cy="766956"/>
          </a:xfrm>
          <a:prstGeom prst="rect">
            <a:avLst/>
          </a:prstGeom>
        </p:spPr>
      </p:pic>
      <p:sp>
        <p:nvSpPr>
          <p:cNvPr id="13" name="TextBox 12">
            <a:extLst>
              <a:ext uri="{FF2B5EF4-FFF2-40B4-BE49-F238E27FC236}">
                <a16:creationId xmlns:a16="http://schemas.microsoft.com/office/drawing/2014/main" id="{BB5BA9C6-E58E-3055-D609-AEFDB09B9D6D}"/>
              </a:ext>
            </a:extLst>
          </p:cNvPr>
          <p:cNvSpPr txBox="1"/>
          <p:nvPr/>
        </p:nvSpPr>
        <p:spPr>
          <a:xfrm>
            <a:off x="9126983" y="4434449"/>
            <a:ext cx="31892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Subject 2</a:t>
            </a:r>
          </a:p>
        </p:txBody>
      </p:sp>
      <p:pic>
        <p:nvPicPr>
          <p:cNvPr id="19" name="Content Placeholder 2" descr="Folder with solid fill">
            <a:extLst>
              <a:ext uri="{FF2B5EF4-FFF2-40B4-BE49-F238E27FC236}">
                <a16:creationId xmlns:a16="http://schemas.microsoft.com/office/drawing/2014/main" id="{231EAC1E-96C8-0763-BC01-2AB3C19F2C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4776" y="5375384"/>
            <a:ext cx="766956" cy="766956"/>
          </a:xfrm>
          <a:prstGeom prst="rect">
            <a:avLst/>
          </a:prstGeom>
        </p:spPr>
      </p:pic>
      <p:sp>
        <p:nvSpPr>
          <p:cNvPr id="20" name="TextBox 19">
            <a:extLst>
              <a:ext uri="{FF2B5EF4-FFF2-40B4-BE49-F238E27FC236}">
                <a16:creationId xmlns:a16="http://schemas.microsoft.com/office/drawing/2014/main" id="{E8E46E86-79C1-2221-3CFE-A8B174D53070}"/>
              </a:ext>
            </a:extLst>
          </p:cNvPr>
          <p:cNvSpPr txBox="1"/>
          <p:nvPr/>
        </p:nvSpPr>
        <p:spPr>
          <a:xfrm>
            <a:off x="9126979" y="5613490"/>
            <a:ext cx="31892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Aptos" panose="02110004020202020204"/>
                <a:ea typeface="+mn-ea"/>
                <a:cs typeface="+mn-cs"/>
              </a:rPr>
              <a:t>ParticipantID</a:t>
            </a: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 3</a:t>
            </a:r>
          </a:p>
        </p:txBody>
      </p:sp>
      <p:sp>
        <p:nvSpPr>
          <p:cNvPr id="21" name="Arrow: Bent-Up 20">
            <a:extLst>
              <a:ext uri="{FF2B5EF4-FFF2-40B4-BE49-F238E27FC236}">
                <a16:creationId xmlns:a16="http://schemas.microsoft.com/office/drawing/2014/main" id="{91E933F9-AD4B-8B82-E87E-5D8CD07E205F}"/>
              </a:ext>
            </a:extLst>
          </p:cNvPr>
          <p:cNvSpPr/>
          <p:nvPr/>
        </p:nvSpPr>
        <p:spPr>
          <a:xfrm rot="5400000">
            <a:off x="6811033" y="1849581"/>
            <a:ext cx="491853" cy="492504"/>
          </a:xfrm>
          <a:prstGeom prst="bentUpArrow">
            <a:avLst>
              <a:gd name="adj1" fmla="val 13583"/>
              <a:gd name="adj2" fmla="val 25000"/>
              <a:gd name="adj3" fmla="val 25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2" name="Arrow: Bent-Up 21">
            <a:extLst>
              <a:ext uri="{FF2B5EF4-FFF2-40B4-BE49-F238E27FC236}">
                <a16:creationId xmlns:a16="http://schemas.microsoft.com/office/drawing/2014/main" id="{A31E5F2B-0F32-DA9F-2F97-3DE21D772BA6}"/>
              </a:ext>
            </a:extLst>
          </p:cNvPr>
          <p:cNvSpPr/>
          <p:nvPr/>
        </p:nvSpPr>
        <p:spPr>
          <a:xfrm rot="5400000">
            <a:off x="7932597" y="2767382"/>
            <a:ext cx="491853" cy="492504"/>
          </a:xfrm>
          <a:prstGeom prst="bentUpArrow">
            <a:avLst>
              <a:gd name="adj1" fmla="val 13583"/>
              <a:gd name="adj2" fmla="val 25000"/>
              <a:gd name="adj3" fmla="val 25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DD7B0E6C-C2B1-3A98-BCF3-E4C84B39A4A8}"/>
              </a:ext>
            </a:extLst>
          </p:cNvPr>
          <p:cNvSpPr txBox="1"/>
          <p:nvPr/>
        </p:nvSpPr>
        <p:spPr>
          <a:xfrm>
            <a:off x="9126981" y="3446424"/>
            <a:ext cx="3189249"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Left_Sensor.csv</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Right_Sensor.csv</a:t>
            </a:r>
          </a:p>
        </p:txBody>
      </p:sp>
      <p:sp>
        <p:nvSpPr>
          <p:cNvPr id="24" name="TextBox 23">
            <a:extLst>
              <a:ext uri="{FF2B5EF4-FFF2-40B4-BE49-F238E27FC236}">
                <a16:creationId xmlns:a16="http://schemas.microsoft.com/office/drawing/2014/main" id="{56E1CA2D-31EB-FD1E-AFA0-8902A43E2403}"/>
              </a:ext>
            </a:extLst>
          </p:cNvPr>
          <p:cNvSpPr txBox="1"/>
          <p:nvPr/>
        </p:nvSpPr>
        <p:spPr>
          <a:xfrm>
            <a:off x="9126980" y="4743489"/>
            <a:ext cx="3189249"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L sensor.csv</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R sensor.csv</a:t>
            </a:r>
          </a:p>
        </p:txBody>
      </p:sp>
      <p:sp>
        <p:nvSpPr>
          <p:cNvPr id="25" name="TextBox 24">
            <a:extLst>
              <a:ext uri="{FF2B5EF4-FFF2-40B4-BE49-F238E27FC236}">
                <a16:creationId xmlns:a16="http://schemas.microsoft.com/office/drawing/2014/main" id="{B05445F0-2FD3-5E7C-C618-A61A6B38555C}"/>
              </a:ext>
            </a:extLst>
          </p:cNvPr>
          <p:cNvSpPr txBox="1"/>
          <p:nvPr/>
        </p:nvSpPr>
        <p:spPr>
          <a:xfrm>
            <a:off x="9126978" y="5957668"/>
            <a:ext cx="3189249"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LeftSensorID3.csv</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RightSensorID3.csv</a:t>
            </a:r>
          </a:p>
        </p:txBody>
      </p:sp>
      <p:sp>
        <p:nvSpPr>
          <p:cNvPr id="26" name="Arrow: Bent-Up 25">
            <a:extLst>
              <a:ext uri="{FF2B5EF4-FFF2-40B4-BE49-F238E27FC236}">
                <a16:creationId xmlns:a16="http://schemas.microsoft.com/office/drawing/2014/main" id="{85DDA251-53DF-2F2C-C2E6-F18005255B8F}"/>
              </a:ext>
            </a:extLst>
          </p:cNvPr>
          <p:cNvSpPr/>
          <p:nvPr/>
        </p:nvSpPr>
        <p:spPr>
          <a:xfrm rot="5400000">
            <a:off x="7359994" y="3672125"/>
            <a:ext cx="1637061" cy="492504"/>
          </a:xfrm>
          <a:prstGeom prst="bentUpArrow">
            <a:avLst>
              <a:gd name="adj1" fmla="val 13583"/>
              <a:gd name="adj2" fmla="val 25000"/>
              <a:gd name="adj3" fmla="val 25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7" name="Arrow: Bent-Up 26">
            <a:extLst>
              <a:ext uri="{FF2B5EF4-FFF2-40B4-BE49-F238E27FC236}">
                <a16:creationId xmlns:a16="http://schemas.microsoft.com/office/drawing/2014/main" id="{3431E345-7C93-CBCE-7932-4B3A752FC6F0}"/>
              </a:ext>
            </a:extLst>
          </p:cNvPr>
          <p:cNvSpPr/>
          <p:nvPr/>
        </p:nvSpPr>
        <p:spPr>
          <a:xfrm rot="5400000">
            <a:off x="7359990" y="4876097"/>
            <a:ext cx="1637061" cy="492504"/>
          </a:xfrm>
          <a:prstGeom prst="bentUpArrow">
            <a:avLst>
              <a:gd name="adj1" fmla="val 13583"/>
              <a:gd name="adj2" fmla="val 25000"/>
              <a:gd name="adj3" fmla="val 25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57643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36D5B-7B0D-1A4C-B238-256B89EDAE10}"/>
              </a:ext>
            </a:extLst>
          </p:cNvPr>
          <p:cNvSpPr>
            <a:spLocks noGrp="1"/>
          </p:cNvSpPr>
          <p:nvPr>
            <p:ph type="title"/>
          </p:nvPr>
        </p:nvSpPr>
        <p:spPr>
          <a:xfrm>
            <a:off x="422215" y="254001"/>
            <a:ext cx="9649953" cy="980194"/>
          </a:xfrm>
        </p:spPr>
        <p:txBody>
          <a:bodyPr/>
          <a:lstStyle/>
          <a:p>
            <a:r>
              <a:rPr lang="en-US" dirty="0"/>
              <a:t>Data Management System</a:t>
            </a:r>
          </a:p>
        </p:txBody>
      </p:sp>
      <p:sp>
        <p:nvSpPr>
          <p:cNvPr id="5" name="Content Placeholder 4">
            <a:extLst>
              <a:ext uri="{FF2B5EF4-FFF2-40B4-BE49-F238E27FC236}">
                <a16:creationId xmlns:a16="http://schemas.microsoft.com/office/drawing/2014/main" id="{C53EAE3F-6CD4-AA7C-3F68-9A88A9270738}"/>
              </a:ext>
            </a:extLst>
          </p:cNvPr>
          <p:cNvSpPr>
            <a:spLocks noGrp="1"/>
          </p:cNvSpPr>
          <p:nvPr>
            <p:ph sz="half" idx="1"/>
          </p:nvPr>
        </p:nvSpPr>
        <p:spPr>
          <a:xfrm>
            <a:off x="609600" y="1600201"/>
            <a:ext cx="5384800" cy="4542139"/>
          </a:xfrm>
        </p:spPr>
        <p:txBody>
          <a:bodyPr/>
          <a:lstStyle/>
          <a:p>
            <a:pPr marL="0" indent="0">
              <a:buNone/>
            </a:pPr>
            <a:r>
              <a:rPr lang="en-US" sz="3200" b="1" u="sng" dirty="0">
                <a:solidFill>
                  <a:srgbClr val="00B050"/>
                </a:solidFill>
                <a:latin typeface="Georgia" panose="02040502050405020303" pitchFamily="18" charset="0"/>
              </a:rPr>
              <a:t>Ideal:</a:t>
            </a:r>
          </a:p>
          <a:p>
            <a:r>
              <a:rPr lang="en-US" dirty="0">
                <a:solidFill>
                  <a:srgbClr val="00B050"/>
                </a:solidFill>
                <a:latin typeface="Georgia" panose="02040502050405020303" pitchFamily="18" charset="0"/>
              </a:rPr>
              <a:t>Organized</a:t>
            </a:r>
          </a:p>
          <a:p>
            <a:r>
              <a:rPr lang="en-US" dirty="0">
                <a:solidFill>
                  <a:srgbClr val="00B050"/>
                </a:solidFill>
                <a:latin typeface="Georgia" panose="02040502050405020303" pitchFamily="18" charset="0"/>
              </a:rPr>
              <a:t>Consistent file structure and names</a:t>
            </a:r>
          </a:p>
          <a:p>
            <a:r>
              <a:rPr lang="en-US" dirty="0">
                <a:solidFill>
                  <a:srgbClr val="00B050"/>
                </a:solidFill>
                <a:latin typeface="Georgia" panose="02040502050405020303" pitchFamily="18" charset="0"/>
              </a:rPr>
              <a:t>Machine-readable </a:t>
            </a:r>
          </a:p>
          <a:p>
            <a:pPr marL="0" indent="0">
              <a:buNone/>
            </a:pPr>
            <a:endParaRPr lang="en-US" dirty="0">
              <a:latin typeface="Georgia" panose="02040502050405020303" pitchFamily="18" charset="0"/>
            </a:endParaRPr>
          </a:p>
        </p:txBody>
      </p:sp>
      <p:pic>
        <p:nvPicPr>
          <p:cNvPr id="3" name="Content Placeholder 2" descr="Folder with solid fill">
            <a:extLst>
              <a:ext uri="{FF2B5EF4-FFF2-40B4-BE49-F238E27FC236}">
                <a16:creationId xmlns:a16="http://schemas.microsoft.com/office/drawing/2014/main" id="{4317D043-EAA1-62A8-79CD-D862889B9323}"/>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265328" y="1114187"/>
            <a:ext cx="766956" cy="766956"/>
          </a:xfrm>
        </p:spPr>
      </p:pic>
      <p:sp>
        <p:nvSpPr>
          <p:cNvPr id="7" name="TextBox 6">
            <a:extLst>
              <a:ext uri="{FF2B5EF4-FFF2-40B4-BE49-F238E27FC236}">
                <a16:creationId xmlns:a16="http://schemas.microsoft.com/office/drawing/2014/main" id="{C4CB8E53-255E-B529-4A95-D56E7256C8EE}"/>
              </a:ext>
            </a:extLst>
          </p:cNvPr>
          <p:cNvSpPr txBox="1"/>
          <p:nvPr/>
        </p:nvSpPr>
        <p:spPr>
          <a:xfrm>
            <a:off x="6935921" y="1365376"/>
            <a:ext cx="31892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Research Study</a:t>
            </a:r>
          </a:p>
        </p:txBody>
      </p:sp>
      <p:pic>
        <p:nvPicPr>
          <p:cNvPr id="8" name="Content Placeholder 2" descr="Folder with solid fill">
            <a:extLst>
              <a:ext uri="{FF2B5EF4-FFF2-40B4-BE49-F238E27FC236}">
                <a16:creationId xmlns:a16="http://schemas.microsoft.com/office/drawing/2014/main" id="{826021EC-4C92-AF50-9DCA-B3147FB77A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3212" y="2013268"/>
            <a:ext cx="766956" cy="766956"/>
          </a:xfrm>
          <a:prstGeom prst="rect">
            <a:avLst/>
          </a:prstGeom>
        </p:spPr>
      </p:pic>
      <p:sp>
        <p:nvSpPr>
          <p:cNvPr id="9" name="TextBox 8">
            <a:extLst>
              <a:ext uri="{FF2B5EF4-FFF2-40B4-BE49-F238E27FC236}">
                <a16:creationId xmlns:a16="http://schemas.microsoft.com/office/drawing/2014/main" id="{F57B6B20-9E81-BB2F-4A79-8F3238043C60}"/>
              </a:ext>
            </a:extLst>
          </p:cNvPr>
          <p:cNvSpPr txBox="1"/>
          <p:nvPr/>
        </p:nvSpPr>
        <p:spPr>
          <a:xfrm>
            <a:off x="7932273" y="2246677"/>
            <a:ext cx="31892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Participants</a:t>
            </a:r>
          </a:p>
        </p:txBody>
      </p:sp>
      <p:pic>
        <p:nvPicPr>
          <p:cNvPr id="10" name="Content Placeholder 2" descr="Folder with solid fill">
            <a:extLst>
              <a:ext uri="{FF2B5EF4-FFF2-40B4-BE49-F238E27FC236}">
                <a16:creationId xmlns:a16="http://schemas.microsoft.com/office/drawing/2014/main" id="{B83468E8-65E1-4B22-49EA-05F535C7D9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4776" y="2920945"/>
            <a:ext cx="766956" cy="766956"/>
          </a:xfrm>
          <a:prstGeom prst="rect">
            <a:avLst/>
          </a:prstGeom>
        </p:spPr>
      </p:pic>
      <p:sp>
        <p:nvSpPr>
          <p:cNvPr id="11" name="TextBox 10">
            <a:extLst>
              <a:ext uri="{FF2B5EF4-FFF2-40B4-BE49-F238E27FC236}">
                <a16:creationId xmlns:a16="http://schemas.microsoft.com/office/drawing/2014/main" id="{C9FF6502-D32E-0E13-827C-1B6B7312F1B4}"/>
              </a:ext>
            </a:extLst>
          </p:cNvPr>
          <p:cNvSpPr txBox="1"/>
          <p:nvPr/>
        </p:nvSpPr>
        <p:spPr>
          <a:xfrm>
            <a:off x="9126983" y="3099844"/>
            <a:ext cx="31892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Participant_1</a:t>
            </a:r>
          </a:p>
        </p:txBody>
      </p:sp>
      <p:pic>
        <p:nvPicPr>
          <p:cNvPr id="12" name="Content Placeholder 2" descr="Folder with solid fill">
            <a:extLst>
              <a:ext uri="{FF2B5EF4-FFF2-40B4-BE49-F238E27FC236}">
                <a16:creationId xmlns:a16="http://schemas.microsoft.com/office/drawing/2014/main" id="{CFCE2DA4-A037-10F0-960F-0D307AF900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4776" y="4212074"/>
            <a:ext cx="766956" cy="766956"/>
          </a:xfrm>
          <a:prstGeom prst="rect">
            <a:avLst/>
          </a:prstGeom>
        </p:spPr>
      </p:pic>
      <p:sp>
        <p:nvSpPr>
          <p:cNvPr id="13" name="TextBox 12">
            <a:extLst>
              <a:ext uri="{FF2B5EF4-FFF2-40B4-BE49-F238E27FC236}">
                <a16:creationId xmlns:a16="http://schemas.microsoft.com/office/drawing/2014/main" id="{BB5BA9C6-E58E-3055-D609-AEFDB09B9D6D}"/>
              </a:ext>
            </a:extLst>
          </p:cNvPr>
          <p:cNvSpPr txBox="1"/>
          <p:nvPr/>
        </p:nvSpPr>
        <p:spPr>
          <a:xfrm>
            <a:off x="9126983" y="4434449"/>
            <a:ext cx="31892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Participant_2</a:t>
            </a:r>
          </a:p>
        </p:txBody>
      </p:sp>
      <p:pic>
        <p:nvPicPr>
          <p:cNvPr id="19" name="Content Placeholder 2" descr="Folder with solid fill">
            <a:extLst>
              <a:ext uri="{FF2B5EF4-FFF2-40B4-BE49-F238E27FC236}">
                <a16:creationId xmlns:a16="http://schemas.microsoft.com/office/drawing/2014/main" id="{231EAC1E-96C8-0763-BC01-2AB3C19F2C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4776" y="5375384"/>
            <a:ext cx="766956" cy="766956"/>
          </a:xfrm>
          <a:prstGeom prst="rect">
            <a:avLst/>
          </a:prstGeom>
        </p:spPr>
      </p:pic>
      <p:sp>
        <p:nvSpPr>
          <p:cNvPr id="20" name="TextBox 19">
            <a:extLst>
              <a:ext uri="{FF2B5EF4-FFF2-40B4-BE49-F238E27FC236}">
                <a16:creationId xmlns:a16="http://schemas.microsoft.com/office/drawing/2014/main" id="{E8E46E86-79C1-2221-3CFE-A8B174D53070}"/>
              </a:ext>
            </a:extLst>
          </p:cNvPr>
          <p:cNvSpPr txBox="1"/>
          <p:nvPr/>
        </p:nvSpPr>
        <p:spPr>
          <a:xfrm>
            <a:off x="9126979" y="5613490"/>
            <a:ext cx="318924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Participant_3</a:t>
            </a:r>
          </a:p>
        </p:txBody>
      </p:sp>
      <p:sp>
        <p:nvSpPr>
          <p:cNvPr id="21" name="Arrow: Bent-Up 20">
            <a:extLst>
              <a:ext uri="{FF2B5EF4-FFF2-40B4-BE49-F238E27FC236}">
                <a16:creationId xmlns:a16="http://schemas.microsoft.com/office/drawing/2014/main" id="{91E933F9-AD4B-8B82-E87E-5D8CD07E205F}"/>
              </a:ext>
            </a:extLst>
          </p:cNvPr>
          <p:cNvSpPr/>
          <p:nvPr/>
        </p:nvSpPr>
        <p:spPr>
          <a:xfrm rot="5400000">
            <a:off x="6811033" y="1849581"/>
            <a:ext cx="491853" cy="492504"/>
          </a:xfrm>
          <a:prstGeom prst="bentUpArrow">
            <a:avLst>
              <a:gd name="adj1" fmla="val 13583"/>
              <a:gd name="adj2" fmla="val 25000"/>
              <a:gd name="adj3" fmla="val 25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2" name="Arrow: Bent-Up 21">
            <a:extLst>
              <a:ext uri="{FF2B5EF4-FFF2-40B4-BE49-F238E27FC236}">
                <a16:creationId xmlns:a16="http://schemas.microsoft.com/office/drawing/2014/main" id="{A31E5F2B-0F32-DA9F-2F97-3DE21D772BA6}"/>
              </a:ext>
            </a:extLst>
          </p:cNvPr>
          <p:cNvSpPr/>
          <p:nvPr/>
        </p:nvSpPr>
        <p:spPr>
          <a:xfrm rot="5400000">
            <a:off x="7932597" y="2767382"/>
            <a:ext cx="491853" cy="492504"/>
          </a:xfrm>
          <a:prstGeom prst="bentUpArrow">
            <a:avLst>
              <a:gd name="adj1" fmla="val 13583"/>
              <a:gd name="adj2" fmla="val 25000"/>
              <a:gd name="adj3" fmla="val 25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DD7B0E6C-C2B1-3A98-BCF3-E4C84B39A4A8}"/>
              </a:ext>
            </a:extLst>
          </p:cNvPr>
          <p:cNvSpPr txBox="1"/>
          <p:nvPr/>
        </p:nvSpPr>
        <p:spPr>
          <a:xfrm>
            <a:off x="9126981" y="3446424"/>
            <a:ext cx="3189249"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1_LeftSensor.csv</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1_RightSensor.csv</a:t>
            </a:r>
          </a:p>
        </p:txBody>
      </p:sp>
      <p:sp>
        <p:nvSpPr>
          <p:cNvPr id="24" name="TextBox 23">
            <a:extLst>
              <a:ext uri="{FF2B5EF4-FFF2-40B4-BE49-F238E27FC236}">
                <a16:creationId xmlns:a16="http://schemas.microsoft.com/office/drawing/2014/main" id="{56E1CA2D-31EB-FD1E-AFA0-8902A43E2403}"/>
              </a:ext>
            </a:extLst>
          </p:cNvPr>
          <p:cNvSpPr txBox="1"/>
          <p:nvPr/>
        </p:nvSpPr>
        <p:spPr>
          <a:xfrm>
            <a:off x="9126980" y="4743489"/>
            <a:ext cx="3189249"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2_LeftSensor.csv</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2_RightSensor.csv</a:t>
            </a:r>
          </a:p>
        </p:txBody>
      </p:sp>
      <p:sp>
        <p:nvSpPr>
          <p:cNvPr id="25" name="TextBox 24">
            <a:extLst>
              <a:ext uri="{FF2B5EF4-FFF2-40B4-BE49-F238E27FC236}">
                <a16:creationId xmlns:a16="http://schemas.microsoft.com/office/drawing/2014/main" id="{B05445F0-2FD3-5E7C-C618-A61A6B38555C}"/>
              </a:ext>
            </a:extLst>
          </p:cNvPr>
          <p:cNvSpPr txBox="1"/>
          <p:nvPr/>
        </p:nvSpPr>
        <p:spPr>
          <a:xfrm>
            <a:off x="9126978" y="5957668"/>
            <a:ext cx="3189249"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3_LeftSensor.csv</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ptos" panose="02110004020202020204"/>
                <a:ea typeface="+mn-ea"/>
                <a:cs typeface="+mn-cs"/>
              </a:rPr>
              <a:t>3_RightSensor.csv</a:t>
            </a:r>
          </a:p>
        </p:txBody>
      </p:sp>
      <p:sp>
        <p:nvSpPr>
          <p:cNvPr id="26" name="Arrow: Bent-Up 25">
            <a:extLst>
              <a:ext uri="{FF2B5EF4-FFF2-40B4-BE49-F238E27FC236}">
                <a16:creationId xmlns:a16="http://schemas.microsoft.com/office/drawing/2014/main" id="{85DDA251-53DF-2F2C-C2E6-F18005255B8F}"/>
              </a:ext>
            </a:extLst>
          </p:cNvPr>
          <p:cNvSpPr/>
          <p:nvPr/>
        </p:nvSpPr>
        <p:spPr>
          <a:xfrm rot="5400000">
            <a:off x="7359994" y="3672125"/>
            <a:ext cx="1637061" cy="492504"/>
          </a:xfrm>
          <a:prstGeom prst="bentUpArrow">
            <a:avLst>
              <a:gd name="adj1" fmla="val 13583"/>
              <a:gd name="adj2" fmla="val 25000"/>
              <a:gd name="adj3" fmla="val 25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7" name="Arrow: Bent-Up 26">
            <a:extLst>
              <a:ext uri="{FF2B5EF4-FFF2-40B4-BE49-F238E27FC236}">
                <a16:creationId xmlns:a16="http://schemas.microsoft.com/office/drawing/2014/main" id="{3431E345-7C93-CBCE-7932-4B3A752FC6F0}"/>
              </a:ext>
            </a:extLst>
          </p:cNvPr>
          <p:cNvSpPr/>
          <p:nvPr/>
        </p:nvSpPr>
        <p:spPr>
          <a:xfrm rot="5400000">
            <a:off x="7359990" y="4876097"/>
            <a:ext cx="1637061" cy="492504"/>
          </a:xfrm>
          <a:prstGeom prst="bentUpArrow">
            <a:avLst>
              <a:gd name="adj1" fmla="val 13583"/>
              <a:gd name="adj2" fmla="val 25000"/>
              <a:gd name="adj3" fmla="val 25000"/>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11870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72290D-C3F8-9AE4-DA04-0C8F9644E1AF}"/>
              </a:ext>
            </a:extLst>
          </p:cNvPr>
          <p:cNvSpPr>
            <a:spLocks noGrp="1"/>
          </p:cNvSpPr>
          <p:nvPr>
            <p:ph type="title"/>
          </p:nvPr>
        </p:nvSpPr>
        <p:spPr>
          <a:xfrm>
            <a:off x="622937" y="504350"/>
            <a:ext cx="9649953" cy="980194"/>
          </a:xfrm>
        </p:spPr>
        <p:txBody>
          <a:bodyPr/>
          <a:lstStyle/>
          <a:p>
            <a:r>
              <a:rPr lang="en-US" dirty="0"/>
              <a:t>There are lots of opportunities for things to go wrong in the data life cycle</a:t>
            </a:r>
          </a:p>
        </p:txBody>
      </p:sp>
      <p:sp>
        <p:nvSpPr>
          <p:cNvPr id="6" name="Rectangle 5">
            <a:extLst>
              <a:ext uri="{FF2B5EF4-FFF2-40B4-BE49-F238E27FC236}">
                <a16:creationId xmlns:a16="http://schemas.microsoft.com/office/drawing/2014/main" id="{FD89296A-2D55-6173-98D3-4AF3CD9E0C50}"/>
              </a:ext>
            </a:extLst>
          </p:cNvPr>
          <p:cNvSpPr/>
          <p:nvPr/>
        </p:nvSpPr>
        <p:spPr>
          <a:xfrm>
            <a:off x="222808" y="278780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Management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System</a:t>
            </a:r>
          </a:p>
        </p:txBody>
      </p:sp>
      <p:sp>
        <p:nvSpPr>
          <p:cNvPr id="7" name="Rectangle 6">
            <a:extLst>
              <a:ext uri="{FF2B5EF4-FFF2-40B4-BE49-F238E27FC236}">
                <a16:creationId xmlns:a16="http://schemas.microsoft.com/office/drawing/2014/main" id="{C4A17FF7-D60C-60BE-FAAB-D91FC54222D8}"/>
              </a:ext>
            </a:extLst>
          </p:cNvPr>
          <p:cNvSpPr/>
          <p:nvPr/>
        </p:nvSpPr>
        <p:spPr>
          <a:xfrm>
            <a:off x="2709416" y="278780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Collection</a:t>
            </a:r>
          </a:p>
        </p:txBody>
      </p:sp>
      <p:sp>
        <p:nvSpPr>
          <p:cNvPr id="8" name="Rectangle 7">
            <a:extLst>
              <a:ext uri="{FF2B5EF4-FFF2-40B4-BE49-F238E27FC236}">
                <a16:creationId xmlns:a16="http://schemas.microsoft.com/office/drawing/2014/main" id="{9F1D7CF1-153E-5F08-CE74-896C33D24D29}"/>
              </a:ext>
            </a:extLst>
          </p:cNvPr>
          <p:cNvSpPr/>
          <p:nvPr/>
        </p:nvSpPr>
        <p:spPr>
          <a:xfrm>
            <a:off x="5196024" y="2787804"/>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Processing</a:t>
            </a:r>
          </a:p>
        </p:txBody>
      </p:sp>
      <p:sp>
        <p:nvSpPr>
          <p:cNvPr id="9" name="Rectangle 8">
            <a:extLst>
              <a:ext uri="{FF2B5EF4-FFF2-40B4-BE49-F238E27FC236}">
                <a16:creationId xmlns:a16="http://schemas.microsoft.com/office/drawing/2014/main" id="{3E99A242-2323-D93A-244B-700A72DE4217}"/>
              </a:ext>
            </a:extLst>
          </p:cNvPr>
          <p:cNvSpPr/>
          <p:nvPr/>
        </p:nvSpPr>
        <p:spPr>
          <a:xfrm>
            <a:off x="7682632" y="277107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Inspection</a:t>
            </a:r>
          </a:p>
        </p:txBody>
      </p:sp>
      <p:sp>
        <p:nvSpPr>
          <p:cNvPr id="14" name="Title 2">
            <a:extLst>
              <a:ext uri="{FF2B5EF4-FFF2-40B4-BE49-F238E27FC236}">
                <a16:creationId xmlns:a16="http://schemas.microsoft.com/office/drawing/2014/main" id="{2E7432C1-ACFE-CC63-3FE1-A45BE2A93921}"/>
              </a:ext>
            </a:extLst>
          </p:cNvPr>
          <p:cNvSpPr txBox="1">
            <a:spLocks/>
          </p:cNvSpPr>
          <p:nvPr/>
        </p:nvSpPr>
        <p:spPr>
          <a:xfrm>
            <a:off x="1271023" y="4693784"/>
            <a:ext cx="9649953" cy="9801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2"/>
                </a:solidFill>
                <a:latin typeface="Georgia" panose="02040502050405020303" pitchFamily="18" charset="0"/>
                <a:ea typeface="Georgia" panose="02040502050405020303" pitchFamily="18" charset="0"/>
                <a:cs typeface="Times New Roman"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BA0C2F"/>
                </a:solidFill>
                <a:effectLst/>
                <a:uLnTx/>
                <a:uFillTx/>
                <a:latin typeface="Georgia" panose="02040502050405020303" pitchFamily="18" charset="0"/>
                <a:cs typeface="Times New Roman" charset="0"/>
              </a:rPr>
              <a:t>Making these processes as seamless and automatic as possible = high quality data</a:t>
            </a:r>
          </a:p>
        </p:txBody>
      </p:sp>
      <p:sp>
        <p:nvSpPr>
          <p:cNvPr id="15" name="Title 2">
            <a:extLst>
              <a:ext uri="{FF2B5EF4-FFF2-40B4-BE49-F238E27FC236}">
                <a16:creationId xmlns:a16="http://schemas.microsoft.com/office/drawing/2014/main" id="{46323C77-9286-B24A-10B7-E34344AB0B8C}"/>
              </a:ext>
            </a:extLst>
          </p:cNvPr>
          <p:cNvSpPr txBox="1">
            <a:spLocks/>
          </p:cNvSpPr>
          <p:nvPr/>
        </p:nvSpPr>
        <p:spPr>
          <a:xfrm>
            <a:off x="10168009" y="2880847"/>
            <a:ext cx="2096429" cy="66140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2"/>
                </a:solidFill>
                <a:latin typeface="Georgia" panose="02040502050405020303" pitchFamily="18" charset="0"/>
                <a:ea typeface="Georgia" panose="02040502050405020303" pitchFamily="18" charset="0"/>
                <a:cs typeface="Times New Roman"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BA0C2F"/>
                </a:solidFill>
                <a:effectLst/>
                <a:uLnTx/>
                <a:uFillTx/>
                <a:latin typeface="Georgia" panose="02040502050405020303" pitchFamily="18" charset="0"/>
                <a:cs typeface="Times New Roman" charset="0"/>
              </a:rPr>
              <a:t>Data Analysis</a:t>
            </a:r>
          </a:p>
        </p:txBody>
      </p:sp>
      <p:sp>
        <p:nvSpPr>
          <p:cNvPr id="16" name="Arrow: Right 15">
            <a:extLst>
              <a:ext uri="{FF2B5EF4-FFF2-40B4-BE49-F238E27FC236}">
                <a16:creationId xmlns:a16="http://schemas.microsoft.com/office/drawing/2014/main" id="{CEFE16DB-026A-DD45-4D90-1F6B07DE1166}"/>
              </a:ext>
            </a:extLst>
          </p:cNvPr>
          <p:cNvSpPr/>
          <p:nvPr/>
        </p:nvSpPr>
        <p:spPr>
          <a:xfrm>
            <a:off x="2318208" y="308183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7" name="Arrow: Right 16">
            <a:extLst>
              <a:ext uri="{FF2B5EF4-FFF2-40B4-BE49-F238E27FC236}">
                <a16:creationId xmlns:a16="http://schemas.microsoft.com/office/drawing/2014/main" id="{57154237-32D4-572E-14E3-C75F751B68ED}"/>
              </a:ext>
            </a:extLst>
          </p:cNvPr>
          <p:cNvSpPr/>
          <p:nvPr/>
        </p:nvSpPr>
        <p:spPr>
          <a:xfrm>
            <a:off x="4805845" y="307699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8" name="Arrow: Right 17">
            <a:extLst>
              <a:ext uri="{FF2B5EF4-FFF2-40B4-BE49-F238E27FC236}">
                <a16:creationId xmlns:a16="http://schemas.microsoft.com/office/drawing/2014/main" id="{8756B7C8-1445-37D0-D26B-EF3B1D635337}"/>
              </a:ext>
            </a:extLst>
          </p:cNvPr>
          <p:cNvSpPr/>
          <p:nvPr/>
        </p:nvSpPr>
        <p:spPr>
          <a:xfrm>
            <a:off x="7292453" y="308183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9" name="Arrow: Right 18">
            <a:extLst>
              <a:ext uri="{FF2B5EF4-FFF2-40B4-BE49-F238E27FC236}">
                <a16:creationId xmlns:a16="http://schemas.microsoft.com/office/drawing/2014/main" id="{D6102CCF-0F97-3B5C-C399-76A7A58AD6C3}"/>
              </a:ext>
            </a:extLst>
          </p:cNvPr>
          <p:cNvSpPr/>
          <p:nvPr/>
        </p:nvSpPr>
        <p:spPr>
          <a:xfrm>
            <a:off x="9779061" y="3076995"/>
            <a:ext cx="625027"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 name="Frame 1">
            <a:extLst>
              <a:ext uri="{FF2B5EF4-FFF2-40B4-BE49-F238E27FC236}">
                <a16:creationId xmlns:a16="http://schemas.microsoft.com/office/drawing/2014/main" id="{DAF196AF-6217-B7EE-8ADC-98348FBC54F0}"/>
              </a:ext>
            </a:extLst>
          </p:cNvPr>
          <p:cNvSpPr/>
          <p:nvPr/>
        </p:nvSpPr>
        <p:spPr>
          <a:xfrm>
            <a:off x="2609383" y="2771077"/>
            <a:ext cx="2290276" cy="864223"/>
          </a:xfrm>
          <a:prstGeom prst="frame">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0456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461BE-3070-5486-5B25-6A68F9E821EA}"/>
              </a:ext>
            </a:extLst>
          </p:cNvPr>
          <p:cNvSpPr>
            <a:spLocks noGrp="1"/>
          </p:cNvSpPr>
          <p:nvPr>
            <p:ph type="title"/>
          </p:nvPr>
        </p:nvSpPr>
        <p:spPr/>
        <p:txBody>
          <a:bodyPr/>
          <a:lstStyle/>
          <a:p>
            <a:r>
              <a:rPr lang="en-US" dirty="0"/>
              <a:t>Data Collection</a:t>
            </a:r>
          </a:p>
        </p:txBody>
      </p:sp>
      <p:sp>
        <p:nvSpPr>
          <p:cNvPr id="7" name="Content Placeholder 4">
            <a:extLst>
              <a:ext uri="{FF2B5EF4-FFF2-40B4-BE49-F238E27FC236}">
                <a16:creationId xmlns:a16="http://schemas.microsoft.com/office/drawing/2014/main" id="{01A1B72D-2926-317B-86B1-3923DDA9DD62}"/>
              </a:ext>
            </a:extLst>
          </p:cNvPr>
          <p:cNvSpPr>
            <a:spLocks noGrp="1"/>
          </p:cNvSpPr>
          <p:nvPr>
            <p:ph sz="half" idx="1"/>
          </p:nvPr>
        </p:nvSpPr>
        <p:spPr>
          <a:xfrm>
            <a:off x="609600" y="1600200"/>
            <a:ext cx="5384800" cy="4525963"/>
          </a:xfrm>
        </p:spPr>
        <p:txBody>
          <a:bodyPr/>
          <a:lstStyle/>
          <a:p>
            <a:pPr marL="0" indent="0">
              <a:buNone/>
            </a:pPr>
            <a:r>
              <a:rPr lang="en-US" sz="3200" b="1" u="sng" dirty="0">
                <a:solidFill>
                  <a:srgbClr val="FF0000"/>
                </a:solidFill>
                <a:latin typeface="Georgia" panose="02040502050405020303" pitchFamily="18" charset="0"/>
              </a:rPr>
              <a:t>Not Ideal:</a:t>
            </a:r>
          </a:p>
          <a:p>
            <a:r>
              <a:rPr lang="en-US" dirty="0">
                <a:solidFill>
                  <a:srgbClr val="FF0000"/>
                </a:solidFill>
                <a:latin typeface="Georgia" panose="02040502050405020303" pitchFamily="18" charset="0"/>
              </a:rPr>
              <a:t>Unclear (or non-existent) documentation that describes data collection procedures </a:t>
            </a:r>
          </a:p>
          <a:p>
            <a:pPr marL="0" indent="0">
              <a:buNone/>
            </a:pPr>
            <a:endParaRPr lang="en-US" dirty="0">
              <a:latin typeface="Georgia" panose="02040502050405020303" pitchFamily="18" charset="0"/>
            </a:endParaRPr>
          </a:p>
        </p:txBody>
      </p:sp>
      <p:sp>
        <p:nvSpPr>
          <p:cNvPr id="10" name="Content Placeholder 4">
            <a:extLst>
              <a:ext uri="{FF2B5EF4-FFF2-40B4-BE49-F238E27FC236}">
                <a16:creationId xmlns:a16="http://schemas.microsoft.com/office/drawing/2014/main" id="{8EF63B24-1250-F04A-A556-2BB2C35C2E7A}"/>
              </a:ext>
            </a:extLst>
          </p:cNvPr>
          <p:cNvSpPr>
            <a:spLocks noGrp="1"/>
          </p:cNvSpPr>
          <p:nvPr>
            <p:ph sz="half" idx="2"/>
          </p:nvPr>
        </p:nvSpPr>
        <p:spPr>
          <a:xfrm>
            <a:off x="6197599" y="1600200"/>
            <a:ext cx="5700751" cy="4525963"/>
          </a:xfrm>
        </p:spPr>
        <p:txBody>
          <a:bodyPr/>
          <a:lstStyle/>
          <a:p>
            <a:pPr marL="0" indent="0">
              <a:buNone/>
            </a:pPr>
            <a:r>
              <a:rPr lang="en-US" sz="3200" b="1" u="sng" dirty="0">
                <a:solidFill>
                  <a:srgbClr val="00B050"/>
                </a:solidFill>
                <a:latin typeface="Georgia" panose="02040502050405020303" pitchFamily="18" charset="0"/>
              </a:rPr>
              <a:t>Ideal:</a:t>
            </a:r>
          </a:p>
          <a:p>
            <a:r>
              <a:rPr lang="en-US" dirty="0">
                <a:solidFill>
                  <a:srgbClr val="00B050"/>
                </a:solidFill>
                <a:latin typeface="Georgia" panose="02040502050405020303" pitchFamily="18" charset="0"/>
              </a:rPr>
              <a:t>Clear, detailed manual of operating procedures describing how data will be collected</a:t>
            </a:r>
          </a:p>
          <a:p>
            <a:pPr marL="0" indent="0">
              <a:buNone/>
            </a:pPr>
            <a:endParaRPr lang="en-US" dirty="0">
              <a:latin typeface="Georgia" panose="02040502050405020303" pitchFamily="18" charset="0"/>
            </a:endParaRPr>
          </a:p>
        </p:txBody>
      </p:sp>
      <p:pic>
        <p:nvPicPr>
          <p:cNvPr id="14" name="Graphic 13" descr="Checklist with solid fill">
            <a:extLst>
              <a:ext uri="{FF2B5EF4-FFF2-40B4-BE49-F238E27FC236}">
                <a16:creationId xmlns:a16="http://schemas.microsoft.com/office/drawing/2014/main" id="{7A8D40FD-3ABA-A6A9-56EE-479862175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9303" y="3904204"/>
            <a:ext cx="2410097" cy="2410097"/>
          </a:xfrm>
          <a:prstGeom prst="rect">
            <a:avLst/>
          </a:prstGeom>
        </p:spPr>
      </p:pic>
      <p:pic>
        <p:nvPicPr>
          <p:cNvPr id="16" name="Graphic 15" descr="Paper with solid fill">
            <a:extLst>
              <a:ext uri="{FF2B5EF4-FFF2-40B4-BE49-F238E27FC236}">
                <a16:creationId xmlns:a16="http://schemas.microsoft.com/office/drawing/2014/main" id="{F1CDE5CA-8134-7D56-7F7B-A0632ABA99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7551" y="3863181"/>
            <a:ext cx="2410097" cy="2410097"/>
          </a:xfrm>
          <a:prstGeom prst="rect">
            <a:avLst/>
          </a:prstGeom>
        </p:spPr>
      </p:pic>
      <p:sp>
        <p:nvSpPr>
          <p:cNvPr id="17" name="TextBox 16">
            <a:extLst>
              <a:ext uri="{FF2B5EF4-FFF2-40B4-BE49-F238E27FC236}">
                <a16:creationId xmlns:a16="http://schemas.microsoft.com/office/drawing/2014/main" id="{5AF61DA1-3A55-6BC8-949B-C82441F0C2B2}"/>
              </a:ext>
            </a:extLst>
          </p:cNvPr>
          <p:cNvSpPr txBox="1"/>
          <p:nvPr/>
        </p:nvSpPr>
        <p:spPr>
          <a:xfrm>
            <a:off x="1809711" y="4861495"/>
            <a:ext cx="160577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Collect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data</a:t>
            </a:r>
          </a:p>
        </p:txBody>
      </p:sp>
    </p:spTree>
    <p:extLst>
      <p:ext uri="{BB962C8B-B14F-4D97-AF65-F5344CB8AC3E}">
        <p14:creationId xmlns:p14="http://schemas.microsoft.com/office/powerpoint/2010/main" val="421018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72290D-C3F8-9AE4-DA04-0C8F9644E1AF}"/>
              </a:ext>
            </a:extLst>
          </p:cNvPr>
          <p:cNvSpPr>
            <a:spLocks noGrp="1"/>
          </p:cNvSpPr>
          <p:nvPr>
            <p:ph type="title"/>
          </p:nvPr>
        </p:nvSpPr>
        <p:spPr>
          <a:xfrm>
            <a:off x="622937" y="504350"/>
            <a:ext cx="9649953" cy="980194"/>
          </a:xfrm>
        </p:spPr>
        <p:txBody>
          <a:bodyPr/>
          <a:lstStyle/>
          <a:p>
            <a:r>
              <a:rPr lang="en-US" dirty="0"/>
              <a:t>There are lots of opportunities for things to go wrong in the data life cycle</a:t>
            </a:r>
          </a:p>
        </p:txBody>
      </p:sp>
      <p:sp>
        <p:nvSpPr>
          <p:cNvPr id="6" name="Rectangle 5">
            <a:extLst>
              <a:ext uri="{FF2B5EF4-FFF2-40B4-BE49-F238E27FC236}">
                <a16:creationId xmlns:a16="http://schemas.microsoft.com/office/drawing/2014/main" id="{FD89296A-2D55-6173-98D3-4AF3CD9E0C50}"/>
              </a:ext>
            </a:extLst>
          </p:cNvPr>
          <p:cNvSpPr/>
          <p:nvPr/>
        </p:nvSpPr>
        <p:spPr>
          <a:xfrm>
            <a:off x="222808" y="278780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Management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System</a:t>
            </a:r>
          </a:p>
        </p:txBody>
      </p:sp>
      <p:sp>
        <p:nvSpPr>
          <p:cNvPr id="7" name="Rectangle 6">
            <a:extLst>
              <a:ext uri="{FF2B5EF4-FFF2-40B4-BE49-F238E27FC236}">
                <a16:creationId xmlns:a16="http://schemas.microsoft.com/office/drawing/2014/main" id="{C4A17FF7-D60C-60BE-FAAB-D91FC54222D8}"/>
              </a:ext>
            </a:extLst>
          </p:cNvPr>
          <p:cNvSpPr/>
          <p:nvPr/>
        </p:nvSpPr>
        <p:spPr>
          <a:xfrm>
            <a:off x="2709416" y="278780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Collection</a:t>
            </a:r>
          </a:p>
        </p:txBody>
      </p:sp>
      <p:sp>
        <p:nvSpPr>
          <p:cNvPr id="8" name="Rectangle 7">
            <a:extLst>
              <a:ext uri="{FF2B5EF4-FFF2-40B4-BE49-F238E27FC236}">
                <a16:creationId xmlns:a16="http://schemas.microsoft.com/office/drawing/2014/main" id="{9F1D7CF1-153E-5F08-CE74-896C33D24D29}"/>
              </a:ext>
            </a:extLst>
          </p:cNvPr>
          <p:cNvSpPr/>
          <p:nvPr/>
        </p:nvSpPr>
        <p:spPr>
          <a:xfrm>
            <a:off x="5196024" y="2787804"/>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Processing</a:t>
            </a:r>
          </a:p>
        </p:txBody>
      </p:sp>
      <p:sp>
        <p:nvSpPr>
          <p:cNvPr id="9" name="Rectangle 8">
            <a:extLst>
              <a:ext uri="{FF2B5EF4-FFF2-40B4-BE49-F238E27FC236}">
                <a16:creationId xmlns:a16="http://schemas.microsoft.com/office/drawing/2014/main" id="{3E99A242-2323-D93A-244B-700A72DE4217}"/>
              </a:ext>
            </a:extLst>
          </p:cNvPr>
          <p:cNvSpPr/>
          <p:nvPr/>
        </p:nvSpPr>
        <p:spPr>
          <a:xfrm>
            <a:off x="7682632" y="2771077"/>
            <a:ext cx="2096429" cy="84749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ptos" panose="02110004020202020204"/>
                <a:ea typeface="+mn-ea"/>
                <a:cs typeface="+mn-cs"/>
              </a:rPr>
              <a:t>Data Inspection</a:t>
            </a:r>
          </a:p>
        </p:txBody>
      </p:sp>
      <p:sp>
        <p:nvSpPr>
          <p:cNvPr id="14" name="Title 2">
            <a:extLst>
              <a:ext uri="{FF2B5EF4-FFF2-40B4-BE49-F238E27FC236}">
                <a16:creationId xmlns:a16="http://schemas.microsoft.com/office/drawing/2014/main" id="{2E7432C1-ACFE-CC63-3FE1-A45BE2A93921}"/>
              </a:ext>
            </a:extLst>
          </p:cNvPr>
          <p:cNvSpPr txBox="1">
            <a:spLocks/>
          </p:cNvSpPr>
          <p:nvPr/>
        </p:nvSpPr>
        <p:spPr>
          <a:xfrm>
            <a:off x="1271023" y="4693784"/>
            <a:ext cx="9649953" cy="9801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2"/>
                </a:solidFill>
                <a:latin typeface="Georgia" panose="02040502050405020303" pitchFamily="18" charset="0"/>
                <a:ea typeface="Georgia" panose="02040502050405020303" pitchFamily="18" charset="0"/>
                <a:cs typeface="Times New Roman"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BA0C2F"/>
                </a:solidFill>
                <a:effectLst/>
                <a:uLnTx/>
                <a:uFillTx/>
                <a:latin typeface="Georgia" panose="02040502050405020303" pitchFamily="18" charset="0"/>
                <a:cs typeface="Times New Roman" charset="0"/>
              </a:rPr>
              <a:t>Making these processes as seamless and automatic as possible = high quality data</a:t>
            </a:r>
          </a:p>
        </p:txBody>
      </p:sp>
      <p:sp>
        <p:nvSpPr>
          <p:cNvPr id="15" name="Title 2">
            <a:extLst>
              <a:ext uri="{FF2B5EF4-FFF2-40B4-BE49-F238E27FC236}">
                <a16:creationId xmlns:a16="http://schemas.microsoft.com/office/drawing/2014/main" id="{46323C77-9286-B24A-10B7-E34344AB0B8C}"/>
              </a:ext>
            </a:extLst>
          </p:cNvPr>
          <p:cNvSpPr txBox="1">
            <a:spLocks/>
          </p:cNvSpPr>
          <p:nvPr/>
        </p:nvSpPr>
        <p:spPr>
          <a:xfrm>
            <a:off x="10168009" y="2880847"/>
            <a:ext cx="2096429" cy="66140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1" kern="1200">
                <a:solidFill>
                  <a:schemeClr val="tx2"/>
                </a:solidFill>
                <a:latin typeface="Georgia" panose="02040502050405020303" pitchFamily="18" charset="0"/>
                <a:ea typeface="Georgia" panose="02040502050405020303" pitchFamily="18" charset="0"/>
                <a:cs typeface="Times New Roman" charset="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BA0C2F"/>
                </a:solidFill>
                <a:effectLst/>
                <a:uLnTx/>
                <a:uFillTx/>
                <a:latin typeface="Georgia" panose="02040502050405020303" pitchFamily="18" charset="0"/>
                <a:cs typeface="Times New Roman" charset="0"/>
              </a:rPr>
              <a:t>Data Analysis</a:t>
            </a:r>
          </a:p>
        </p:txBody>
      </p:sp>
      <p:sp>
        <p:nvSpPr>
          <p:cNvPr id="16" name="Arrow: Right 15">
            <a:extLst>
              <a:ext uri="{FF2B5EF4-FFF2-40B4-BE49-F238E27FC236}">
                <a16:creationId xmlns:a16="http://schemas.microsoft.com/office/drawing/2014/main" id="{CEFE16DB-026A-DD45-4D90-1F6B07DE1166}"/>
              </a:ext>
            </a:extLst>
          </p:cNvPr>
          <p:cNvSpPr/>
          <p:nvPr/>
        </p:nvSpPr>
        <p:spPr>
          <a:xfrm>
            <a:off x="2318208" y="308183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7" name="Arrow: Right 16">
            <a:extLst>
              <a:ext uri="{FF2B5EF4-FFF2-40B4-BE49-F238E27FC236}">
                <a16:creationId xmlns:a16="http://schemas.microsoft.com/office/drawing/2014/main" id="{57154237-32D4-572E-14E3-C75F751B68ED}"/>
              </a:ext>
            </a:extLst>
          </p:cNvPr>
          <p:cNvSpPr/>
          <p:nvPr/>
        </p:nvSpPr>
        <p:spPr>
          <a:xfrm>
            <a:off x="4805845" y="307699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8" name="Arrow: Right 17">
            <a:extLst>
              <a:ext uri="{FF2B5EF4-FFF2-40B4-BE49-F238E27FC236}">
                <a16:creationId xmlns:a16="http://schemas.microsoft.com/office/drawing/2014/main" id="{8756B7C8-1445-37D0-D26B-EF3B1D635337}"/>
              </a:ext>
            </a:extLst>
          </p:cNvPr>
          <p:cNvSpPr/>
          <p:nvPr/>
        </p:nvSpPr>
        <p:spPr>
          <a:xfrm>
            <a:off x="7292453" y="3081835"/>
            <a:ext cx="390179"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19" name="Arrow: Right 18">
            <a:extLst>
              <a:ext uri="{FF2B5EF4-FFF2-40B4-BE49-F238E27FC236}">
                <a16:creationId xmlns:a16="http://schemas.microsoft.com/office/drawing/2014/main" id="{D6102CCF-0F97-3B5C-C399-76A7A58AD6C3}"/>
              </a:ext>
            </a:extLst>
          </p:cNvPr>
          <p:cNvSpPr/>
          <p:nvPr/>
        </p:nvSpPr>
        <p:spPr>
          <a:xfrm>
            <a:off x="9779061" y="3076995"/>
            <a:ext cx="625027" cy="269108"/>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 name="Frame 1">
            <a:extLst>
              <a:ext uri="{FF2B5EF4-FFF2-40B4-BE49-F238E27FC236}">
                <a16:creationId xmlns:a16="http://schemas.microsoft.com/office/drawing/2014/main" id="{DAF196AF-6217-B7EE-8ADC-98348FBC54F0}"/>
              </a:ext>
            </a:extLst>
          </p:cNvPr>
          <p:cNvSpPr/>
          <p:nvPr/>
        </p:nvSpPr>
        <p:spPr>
          <a:xfrm>
            <a:off x="5107254" y="2771077"/>
            <a:ext cx="4766538" cy="864223"/>
          </a:xfrm>
          <a:prstGeom prst="frame">
            <a:avLst/>
          </a:prstGeom>
          <a:solidFill>
            <a:srgbClr val="4040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67802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A257-23FB-8580-7913-B61DE6659050}"/>
              </a:ext>
            </a:extLst>
          </p:cNvPr>
          <p:cNvSpPr>
            <a:spLocks noGrp="1"/>
          </p:cNvSpPr>
          <p:nvPr>
            <p:ph type="title"/>
          </p:nvPr>
        </p:nvSpPr>
        <p:spPr/>
        <p:txBody>
          <a:bodyPr/>
          <a:lstStyle/>
          <a:p>
            <a:r>
              <a:rPr lang="en-US" dirty="0"/>
              <a:t>Data Processing and Inspection</a:t>
            </a:r>
          </a:p>
        </p:txBody>
      </p:sp>
      <p:sp>
        <p:nvSpPr>
          <p:cNvPr id="9" name="Content Placeholder 4">
            <a:extLst>
              <a:ext uri="{FF2B5EF4-FFF2-40B4-BE49-F238E27FC236}">
                <a16:creationId xmlns:a16="http://schemas.microsoft.com/office/drawing/2014/main" id="{23B19CCD-A26C-CAED-A677-369B9B021BD4}"/>
              </a:ext>
            </a:extLst>
          </p:cNvPr>
          <p:cNvSpPr>
            <a:spLocks noGrp="1"/>
          </p:cNvSpPr>
          <p:nvPr>
            <p:ph sz="half" idx="1"/>
          </p:nvPr>
        </p:nvSpPr>
        <p:spPr>
          <a:xfrm>
            <a:off x="609600" y="1600200"/>
            <a:ext cx="5384800" cy="4525963"/>
          </a:xfrm>
        </p:spPr>
        <p:txBody>
          <a:bodyPr/>
          <a:lstStyle/>
          <a:p>
            <a:pPr marL="0" indent="0">
              <a:buNone/>
            </a:pPr>
            <a:r>
              <a:rPr lang="en-US" sz="3200" b="1" u="sng" dirty="0">
                <a:solidFill>
                  <a:srgbClr val="FF0000"/>
                </a:solidFill>
                <a:latin typeface="Georgia" panose="02040502050405020303" pitchFamily="18" charset="0"/>
              </a:rPr>
              <a:t>Not Ideal:</a:t>
            </a:r>
          </a:p>
          <a:p>
            <a:r>
              <a:rPr lang="en-US" dirty="0">
                <a:solidFill>
                  <a:srgbClr val="FF0000"/>
                </a:solidFill>
                <a:latin typeface="Georgia" panose="02040502050405020303" pitchFamily="18" charset="0"/>
              </a:rPr>
              <a:t>Lack of documentation/clarity for data processing procedures</a:t>
            </a:r>
          </a:p>
          <a:p>
            <a:r>
              <a:rPr lang="en-US" dirty="0">
                <a:solidFill>
                  <a:srgbClr val="FF0000"/>
                </a:solidFill>
                <a:latin typeface="Georgia" panose="02040502050405020303" pitchFamily="18" charset="0"/>
              </a:rPr>
              <a:t>No guard rails to protect against errors</a:t>
            </a:r>
          </a:p>
          <a:p>
            <a:r>
              <a:rPr lang="en-US" dirty="0">
                <a:solidFill>
                  <a:srgbClr val="FF0000"/>
                </a:solidFill>
                <a:latin typeface="Georgia" panose="02040502050405020303" pitchFamily="18" charset="0"/>
              </a:rPr>
              <a:t>Delayed opportunities to correct for errors</a:t>
            </a:r>
          </a:p>
          <a:p>
            <a:pPr marL="0" indent="0">
              <a:buNone/>
            </a:pPr>
            <a:endParaRPr lang="en-US" dirty="0">
              <a:latin typeface="Georgia" panose="02040502050405020303" pitchFamily="18" charset="0"/>
            </a:endParaRPr>
          </a:p>
        </p:txBody>
      </p:sp>
      <p:sp>
        <p:nvSpPr>
          <p:cNvPr id="14" name="Content Placeholder 4">
            <a:extLst>
              <a:ext uri="{FF2B5EF4-FFF2-40B4-BE49-F238E27FC236}">
                <a16:creationId xmlns:a16="http://schemas.microsoft.com/office/drawing/2014/main" id="{609F4D12-7C00-A203-2E63-8B6372EEE2BA}"/>
              </a:ext>
            </a:extLst>
          </p:cNvPr>
          <p:cNvSpPr>
            <a:spLocks noGrp="1"/>
          </p:cNvSpPr>
          <p:nvPr>
            <p:ph sz="half" idx="2"/>
          </p:nvPr>
        </p:nvSpPr>
        <p:spPr>
          <a:xfrm>
            <a:off x="6197600" y="1600200"/>
            <a:ext cx="5384800" cy="4525963"/>
          </a:xfrm>
        </p:spPr>
        <p:txBody>
          <a:bodyPr/>
          <a:lstStyle/>
          <a:p>
            <a:pPr marL="0" indent="0">
              <a:buNone/>
            </a:pPr>
            <a:r>
              <a:rPr lang="en-US" sz="3200" b="1" u="sng" dirty="0">
                <a:solidFill>
                  <a:srgbClr val="00B050"/>
                </a:solidFill>
                <a:latin typeface="Georgia" panose="02040502050405020303" pitchFamily="18" charset="0"/>
              </a:rPr>
              <a:t>Ideal:</a:t>
            </a:r>
          </a:p>
          <a:p>
            <a:r>
              <a:rPr lang="en-US" dirty="0">
                <a:solidFill>
                  <a:srgbClr val="00B050"/>
                </a:solidFill>
                <a:latin typeface="Georgia" panose="02040502050405020303" pitchFamily="18" charset="0"/>
              </a:rPr>
              <a:t>User-friendly (e.g., data visualization)</a:t>
            </a:r>
          </a:p>
          <a:p>
            <a:r>
              <a:rPr lang="en-US" dirty="0">
                <a:solidFill>
                  <a:srgbClr val="00B050"/>
                </a:solidFill>
                <a:latin typeface="Georgia" panose="02040502050405020303" pitchFamily="18" charset="0"/>
              </a:rPr>
              <a:t>Built-in checks for errors</a:t>
            </a:r>
          </a:p>
          <a:p>
            <a:r>
              <a:rPr lang="en-US" dirty="0">
                <a:solidFill>
                  <a:srgbClr val="00B050"/>
                </a:solidFill>
                <a:latin typeface="Georgia" panose="02040502050405020303" pitchFamily="18" charset="0"/>
              </a:rPr>
              <a:t>More immediate opportunities to correct errors</a:t>
            </a:r>
          </a:p>
          <a:p>
            <a:pPr marL="0" indent="0">
              <a:buNone/>
            </a:pPr>
            <a:endParaRPr lang="en-US" dirty="0">
              <a:latin typeface="Georgia" panose="02040502050405020303" pitchFamily="18" charset="0"/>
            </a:endParaRPr>
          </a:p>
        </p:txBody>
      </p:sp>
    </p:spTree>
    <p:extLst>
      <p:ext uri="{BB962C8B-B14F-4D97-AF65-F5344CB8AC3E}">
        <p14:creationId xmlns:p14="http://schemas.microsoft.com/office/powerpoint/2010/main" val="2116906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20DB-05B0-4FB4-EAD6-6B520D64C196}"/>
              </a:ext>
            </a:extLst>
          </p:cNvPr>
          <p:cNvSpPr>
            <a:spLocks noGrp="1"/>
          </p:cNvSpPr>
          <p:nvPr>
            <p:ph type="title"/>
          </p:nvPr>
        </p:nvSpPr>
        <p:spPr>
          <a:xfrm>
            <a:off x="622937" y="437444"/>
            <a:ext cx="9649953" cy="980194"/>
          </a:xfrm>
        </p:spPr>
        <p:txBody>
          <a:bodyPr anchor="ctr">
            <a:normAutofit/>
          </a:bodyPr>
          <a:lstStyle/>
          <a:p>
            <a:r>
              <a:rPr lang="en-US" dirty="0"/>
              <a:t>Automated Quality Control Example</a:t>
            </a:r>
          </a:p>
        </p:txBody>
      </p:sp>
      <p:sp>
        <p:nvSpPr>
          <p:cNvPr id="10" name="Content Placeholder 2">
            <a:extLst>
              <a:ext uri="{FF2B5EF4-FFF2-40B4-BE49-F238E27FC236}">
                <a16:creationId xmlns:a16="http://schemas.microsoft.com/office/drawing/2014/main" id="{2C30466E-ECF8-186B-B908-501E2E9EF1B9}"/>
              </a:ext>
            </a:extLst>
          </p:cNvPr>
          <p:cNvSpPr>
            <a:spLocks noGrp="1"/>
          </p:cNvSpPr>
          <p:nvPr>
            <p:ph sz="half" idx="1"/>
          </p:nvPr>
        </p:nvSpPr>
        <p:spPr>
          <a:xfrm>
            <a:off x="609600" y="1600201"/>
            <a:ext cx="5384800" cy="4525963"/>
          </a:xfrm>
        </p:spPr>
        <p:txBody>
          <a:bodyPr/>
          <a:lstStyle/>
          <a:p>
            <a:r>
              <a:rPr lang="en-US" dirty="0">
                <a:latin typeface="Georgia" panose="02040502050405020303" pitchFamily="18" charset="0"/>
              </a:rPr>
              <a:t>Research participants wear bilateral wrist accelerometers</a:t>
            </a:r>
          </a:p>
          <a:p>
            <a:endParaRPr lang="en-US" dirty="0">
              <a:latin typeface="Georgia" panose="02040502050405020303" pitchFamily="18" charset="0"/>
            </a:endParaRPr>
          </a:p>
          <a:p>
            <a:r>
              <a:rPr lang="en-US" dirty="0">
                <a:latin typeface="Georgia" panose="02040502050405020303" pitchFamily="18" charset="0"/>
              </a:rPr>
              <a:t>We are processing data from an individual with stroke who has right-sided hemiparesis</a:t>
            </a:r>
          </a:p>
        </p:txBody>
      </p:sp>
      <p:pic>
        <p:nvPicPr>
          <p:cNvPr id="5" name="Content Placeholder 4" descr="Two hands with black watches on them&#10;&#10;Description automatically generated">
            <a:extLst>
              <a:ext uri="{FF2B5EF4-FFF2-40B4-BE49-F238E27FC236}">
                <a16:creationId xmlns:a16="http://schemas.microsoft.com/office/drawing/2014/main" id="{5092769B-EC83-DB37-2EB4-45D3281CB834}"/>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rcRect l="439" r="10332" b="3"/>
          <a:stretch/>
        </p:blipFill>
        <p:spPr bwMode="auto">
          <a:xfrm>
            <a:off x="6197600" y="1600201"/>
            <a:ext cx="5384800" cy="452596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7541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5EFFFF-2308-E8A2-C226-E661BC8A1CD2}"/>
              </a:ext>
            </a:extLst>
          </p:cNvPr>
          <p:cNvSpPr>
            <a:spLocks noGrp="1"/>
          </p:cNvSpPr>
          <p:nvPr>
            <p:ph sz="half" idx="1"/>
          </p:nvPr>
        </p:nvSpPr>
        <p:spPr>
          <a:xfrm>
            <a:off x="1097279" y="1845735"/>
            <a:ext cx="9172993" cy="4023360"/>
          </a:xfrm>
        </p:spPr>
        <p:txBody>
          <a:bodyPr/>
          <a:lstStyle/>
          <a:p>
            <a:pPr marL="342900" indent="-342900">
              <a:lnSpc>
                <a:spcPct val="200000"/>
              </a:lnSpc>
              <a:spcBef>
                <a:spcPts val="0"/>
              </a:spcBef>
              <a:spcAft>
                <a:spcPts val="0"/>
              </a:spcAft>
              <a:buFont typeface="Symbol" pitchFamily="2" charset="2"/>
              <a:buChar char=""/>
            </a:pPr>
            <a:r>
              <a:rPr lang="en-US" dirty="0">
                <a:ea typeface="Calibri" panose="020F0502020204030204" pitchFamily="34" charset="0"/>
              </a:rPr>
              <a:t>11</a:t>
            </a:r>
            <a:r>
              <a:rPr lang="en-US" dirty="0">
                <a:effectLst/>
                <a:ea typeface="Calibri" panose="020F0502020204030204" pitchFamily="34" charset="0"/>
              </a:rPr>
              <a:t>:00 – </a:t>
            </a:r>
            <a:r>
              <a:rPr lang="en-US" dirty="0">
                <a:ea typeface="Calibri" panose="020F0502020204030204" pitchFamily="34" charset="0"/>
              </a:rPr>
              <a:t>11</a:t>
            </a:r>
            <a:r>
              <a:rPr lang="en-US" dirty="0">
                <a:effectLst/>
                <a:ea typeface="Calibri" panose="020F0502020204030204" pitchFamily="34" charset="0"/>
              </a:rPr>
              <a:t>:25   Introduction to </a:t>
            </a:r>
            <a:r>
              <a:rPr lang="en-US" dirty="0">
                <a:ea typeface="Calibri" panose="020F0502020204030204" pitchFamily="34" charset="0"/>
              </a:rPr>
              <a:t>d</a:t>
            </a:r>
            <a:r>
              <a:rPr lang="en-US" dirty="0">
                <a:effectLst/>
                <a:ea typeface="Calibri" panose="020F0502020204030204" pitchFamily="34" charset="0"/>
              </a:rPr>
              <a:t>ata </a:t>
            </a:r>
            <a:r>
              <a:rPr lang="en-US" dirty="0">
                <a:ea typeface="Calibri" panose="020F0502020204030204" pitchFamily="34" charset="0"/>
              </a:rPr>
              <a:t>s</a:t>
            </a:r>
            <a:r>
              <a:rPr lang="en-US" dirty="0">
                <a:effectLst/>
                <a:ea typeface="Calibri" panose="020F0502020204030204" pitchFamily="34" charset="0"/>
              </a:rPr>
              <a:t>cience and the importance of reproducibility</a:t>
            </a:r>
          </a:p>
          <a:p>
            <a:pPr marL="342900" indent="-342900">
              <a:lnSpc>
                <a:spcPct val="200000"/>
              </a:lnSpc>
              <a:spcBef>
                <a:spcPts val="0"/>
              </a:spcBef>
              <a:spcAft>
                <a:spcPts val="0"/>
              </a:spcAft>
              <a:buFont typeface="Symbol" pitchFamily="2" charset="2"/>
              <a:buChar char=""/>
            </a:pPr>
            <a:r>
              <a:rPr lang="en-US" dirty="0">
                <a:ea typeface="Calibri" panose="020F0502020204030204" pitchFamily="34" charset="0"/>
              </a:rPr>
              <a:t>11</a:t>
            </a:r>
            <a:r>
              <a:rPr lang="en-US" dirty="0">
                <a:effectLst/>
                <a:ea typeface="Calibri" panose="020F0502020204030204" pitchFamily="34" charset="0"/>
              </a:rPr>
              <a:t>:25 – 12:00   Data management and quality control</a:t>
            </a:r>
          </a:p>
          <a:p>
            <a:pPr marL="342900" indent="-342900">
              <a:lnSpc>
                <a:spcPct val="200000"/>
              </a:lnSpc>
              <a:spcBef>
                <a:spcPts val="0"/>
              </a:spcBef>
              <a:spcAft>
                <a:spcPts val="0"/>
              </a:spcAft>
              <a:buFont typeface="Symbol" pitchFamily="2" charset="2"/>
              <a:buChar char=""/>
            </a:pPr>
            <a:r>
              <a:rPr lang="en-US" dirty="0">
                <a:effectLst/>
                <a:ea typeface="Calibri" panose="020F0502020204030204" pitchFamily="34" charset="0"/>
              </a:rPr>
              <a:t>12:00 – 12:25   Data visualization for communication</a:t>
            </a:r>
          </a:p>
          <a:p>
            <a:pPr marL="342900" indent="-342900">
              <a:lnSpc>
                <a:spcPct val="200000"/>
              </a:lnSpc>
              <a:spcBef>
                <a:spcPts val="0"/>
              </a:spcBef>
              <a:spcAft>
                <a:spcPts val="0"/>
              </a:spcAft>
              <a:buFont typeface="Symbol" pitchFamily="2" charset="2"/>
              <a:buChar char=""/>
            </a:pPr>
            <a:r>
              <a:rPr lang="en-US" dirty="0">
                <a:effectLst/>
                <a:ea typeface="Calibri" panose="020F0502020204030204" pitchFamily="34" charset="0"/>
              </a:rPr>
              <a:t>12:25 – 12:50   (Data) Sharing is </a:t>
            </a:r>
            <a:r>
              <a:rPr lang="en-US" dirty="0">
                <a:ea typeface="Calibri" panose="020F0502020204030204" pitchFamily="34" charset="0"/>
              </a:rPr>
              <a:t>c</a:t>
            </a:r>
            <a:r>
              <a:rPr lang="en-US" dirty="0">
                <a:effectLst/>
                <a:ea typeface="Calibri" panose="020F0502020204030204" pitchFamily="34" charset="0"/>
              </a:rPr>
              <a:t>aring</a:t>
            </a:r>
          </a:p>
          <a:p>
            <a:pPr marL="342900" indent="-342900">
              <a:lnSpc>
                <a:spcPct val="200000"/>
              </a:lnSpc>
              <a:spcBef>
                <a:spcPts val="0"/>
              </a:spcBef>
              <a:spcAft>
                <a:spcPts val="0"/>
              </a:spcAft>
              <a:buFont typeface="Symbol" pitchFamily="2" charset="2"/>
              <a:buChar char=""/>
            </a:pPr>
            <a:r>
              <a:rPr lang="en-US" dirty="0">
                <a:ea typeface="Calibri" panose="020F0502020204030204" pitchFamily="34" charset="0"/>
              </a:rPr>
              <a:t>12</a:t>
            </a:r>
            <a:r>
              <a:rPr lang="en-US" dirty="0">
                <a:effectLst/>
                <a:ea typeface="Calibri" panose="020F0502020204030204" pitchFamily="34" charset="0"/>
              </a:rPr>
              <a:t>:50 – 13:00   Q&amp;A</a:t>
            </a:r>
          </a:p>
          <a:p>
            <a:pPr>
              <a:lnSpc>
                <a:spcPct val="200000"/>
              </a:lnSpc>
            </a:pPr>
            <a:endParaRPr lang="en-US" dirty="0"/>
          </a:p>
        </p:txBody>
      </p:sp>
      <p:sp>
        <p:nvSpPr>
          <p:cNvPr id="6" name="Title 5">
            <a:extLst>
              <a:ext uri="{FF2B5EF4-FFF2-40B4-BE49-F238E27FC236}">
                <a16:creationId xmlns:a16="http://schemas.microsoft.com/office/drawing/2014/main" id="{D8F9C9E1-43AC-F773-20EF-ACE1AA451B6C}"/>
              </a:ext>
            </a:extLst>
          </p:cNvPr>
          <p:cNvSpPr>
            <a:spLocks noGrp="1"/>
          </p:cNvSpPr>
          <p:nvPr>
            <p:ph type="title"/>
          </p:nvPr>
        </p:nvSpPr>
        <p:spPr/>
        <p:txBody>
          <a:bodyPr/>
          <a:lstStyle/>
          <a:p>
            <a:r>
              <a:rPr lang="en-US" dirty="0"/>
              <a:t>Session Outline</a:t>
            </a:r>
          </a:p>
        </p:txBody>
      </p:sp>
    </p:spTree>
    <p:extLst>
      <p:ext uri="{BB962C8B-B14F-4D97-AF65-F5344CB8AC3E}">
        <p14:creationId xmlns:p14="http://schemas.microsoft.com/office/powerpoint/2010/main" val="4203705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20DB-05B0-4FB4-EAD6-6B520D64C196}"/>
              </a:ext>
            </a:extLst>
          </p:cNvPr>
          <p:cNvSpPr>
            <a:spLocks noGrp="1"/>
          </p:cNvSpPr>
          <p:nvPr>
            <p:ph type="title"/>
          </p:nvPr>
        </p:nvSpPr>
        <p:spPr>
          <a:xfrm>
            <a:off x="262672" y="344912"/>
            <a:ext cx="9649953" cy="980194"/>
          </a:xfrm>
        </p:spPr>
        <p:txBody>
          <a:bodyPr anchor="ctr">
            <a:normAutofit/>
          </a:bodyPr>
          <a:lstStyle/>
          <a:p>
            <a:r>
              <a:rPr lang="en-US" dirty="0"/>
              <a:t>Automated Quality Control Example</a:t>
            </a:r>
          </a:p>
        </p:txBody>
      </p:sp>
      <p:sp>
        <p:nvSpPr>
          <p:cNvPr id="15" name="Rectangle: Rounded Corners 14">
            <a:extLst>
              <a:ext uri="{FF2B5EF4-FFF2-40B4-BE49-F238E27FC236}">
                <a16:creationId xmlns:a16="http://schemas.microsoft.com/office/drawing/2014/main" id="{6C398020-CE63-E446-EE1B-6EFF95BD4F93}"/>
              </a:ext>
            </a:extLst>
          </p:cNvPr>
          <p:cNvSpPr/>
          <p:nvPr/>
        </p:nvSpPr>
        <p:spPr>
          <a:xfrm>
            <a:off x="262672" y="3501477"/>
            <a:ext cx="3205357" cy="1750741"/>
          </a:xfrm>
          <a:prstGeom prst="roundRect">
            <a:avLst/>
          </a:prstGeom>
          <a:solidFill>
            <a:schemeClr val="bg1">
              <a:lumMod val="85000"/>
            </a:schemeClr>
          </a:solid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Checkpoint 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 data appear to have been collected correctly?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6" name="Rectangle: Rounded Corners 15">
            <a:extLst>
              <a:ext uri="{FF2B5EF4-FFF2-40B4-BE49-F238E27FC236}">
                <a16:creationId xmlns:a16="http://schemas.microsoft.com/office/drawing/2014/main" id="{0F2E1908-3CB0-25A9-9687-2A9CA3249DDF}"/>
              </a:ext>
            </a:extLst>
          </p:cNvPr>
          <p:cNvSpPr/>
          <p:nvPr/>
        </p:nvSpPr>
        <p:spPr>
          <a:xfrm>
            <a:off x="4493321" y="3501477"/>
            <a:ext cx="3205357" cy="1750741"/>
          </a:xfrm>
          <a:prstGeom prst="roundRect">
            <a:avLst/>
          </a:prstGeom>
          <a:solidFill>
            <a:schemeClr val="bg1">
              <a:lumMod val="85000"/>
            </a:schemeClr>
          </a:solid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Checkpoint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Does the data point of interest appear reasonable compared to other data?</a:t>
            </a:r>
          </a:p>
        </p:txBody>
      </p:sp>
      <p:sp>
        <p:nvSpPr>
          <p:cNvPr id="17" name="Rectangle: Rounded Corners 16">
            <a:extLst>
              <a:ext uri="{FF2B5EF4-FFF2-40B4-BE49-F238E27FC236}">
                <a16:creationId xmlns:a16="http://schemas.microsoft.com/office/drawing/2014/main" id="{FBD09458-9131-744F-6DBF-D3D14C61DAE6}"/>
              </a:ext>
            </a:extLst>
          </p:cNvPr>
          <p:cNvSpPr/>
          <p:nvPr/>
        </p:nvSpPr>
        <p:spPr>
          <a:xfrm>
            <a:off x="8723970" y="3501477"/>
            <a:ext cx="3205357" cy="1750741"/>
          </a:xfrm>
          <a:prstGeom prst="roundRect">
            <a:avLst/>
          </a:prstGeom>
          <a:solidFill>
            <a:schemeClr val="bg1">
              <a:lumMod val="85000"/>
            </a:schemeClr>
          </a:solid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Documentation that data point was inspected and any follow-up required</a:t>
            </a:r>
          </a:p>
        </p:txBody>
      </p:sp>
      <p:sp>
        <p:nvSpPr>
          <p:cNvPr id="22" name="Arrow: Right 21">
            <a:extLst>
              <a:ext uri="{FF2B5EF4-FFF2-40B4-BE49-F238E27FC236}">
                <a16:creationId xmlns:a16="http://schemas.microsoft.com/office/drawing/2014/main" id="{C1678B57-DEC3-CF02-2715-72E2FD5B5033}"/>
              </a:ext>
            </a:extLst>
          </p:cNvPr>
          <p:cNvSpPr/>
          <p:nvPr/>
        </p:nvSpPr>
        <p:spPr>
          <a:xfrm>
            <a:off x="3624146" y="4226307"/>
            <a:ext cx="702527" cy="3512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3" name="Arrow: Right 22">
            <a:extLst>
              <a:ext uri="{FF2B5EF4-FFF2-40B4-BE49-F238E27FC236}">
                <a16:creationId xmlns:a16="http://schemas.microsoft.com/office/drawing/2014/main" id="{C6E95942-1560-EAC0-EDFD-13901A880A48}"/>
              </a:ext>
            </a:extLst>
          </p:cNvPr>
          <p:cNvSpPr/>
          <p:nvPr/>
        </p:nvSpPr>
        <p:spPr>
          <a:xfrm>
            <a:off x="7860060" y="4201215"/>
            <a:ext cx="702527" cy="3512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5" name="Content Placeholder 2">
            <a:extLst>
              <a:ext uri="{FF2B5EF4-FFF2-40B4-BE49-F238E27FC236}">
                <a16:creationId xmlns:a16="http://schemas.microsoft.com/office/drawing/2014/main" id="{F77986C4-8E84-FD95-A370-BCCCCEC31307}"/>
              </a:ext>
            </a:extLst>
          </p:cNvPr>
          <p:cNvSpPr>
            <a:spLocks noGrp="1"/>
          </p:cNvSpPr>
          <p:nvPr>
            <p:ph sz="half" idx="1"/>
          </p:nvPr>
        </p:nvSpPr>
        <p:spPr>
          <a:xfrm>
            <a:off x="436136" y="1858082"/>
            <a:ext cx="11319728" cy="894877"/>
          </a:xfrm>
        </p:spPr>
        <p:txBody>
          <a:bodyPr>
            <a:normAutofit lnSpcReduction="10000"/>
          </a:bodyPr>
          <a:lstStyle/>
          <a:p>
            <a:pPr marL="0" indent="0" algn="ctr">
              <a:buNone/>
            </a:pPr>
            <a:r>
              <a:rPr lang="en-US" dirty="0">
                <a:latin typeface="Georgia" panose="02040502050405020303" pitchFamily="18" charset="0"/>
              </a:rPr>
              <a:t>Where are the opportunities for errors and what steps can be taken to check for these?</a:t>
            </a:r>
          </a:p>
        </p:txBody>
      </p:sp>
    </p:spTree>
    <p:extLst>
      <p:ext uri="{BB962C8B-B14F-4D97-AF65-F5344CB8AC3E}">
        <p14:creationId xmlns:p14="http://schemas.microsoft.com/office/powerpoint/2010/main" val="1616079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20DB-05B0-4FB4-EAD6-6B520D64C196}"/>
              </a:ext>
            </a:extLst>
          </p:cNvPr>
          <p:cNvSpPr>
            <a:spLocks noGrp="1"/>
          </p:cNvSpPr>
          <p:nvPr>
            <p:ph type="title"/>
          </p:nvPr>
        </p:nvSpPr>
        <p:spPr>
          <a:xfrm>
            <a:off x="262672" y="344912"/>
            <a:ext cx="9649953" cy="980194"/>
          </a:xfrm>
        </p:spPr>
        <p:txBody>
          <a:bodyPr anchor="ctr">
            <a:normAutofit/>
          </a:bodyPr>
          <a:lstStyle/>
          <a:p>
            <a:r>
              <a:rPr lang="en-US" dirty="0"/>
              <a:t>Automated Quality Control Example</a:t>
            </a:r>
          </a:p>
        </p:txBody>
      </p:sp>
      <p:sp>
        <p:nvSpPr>
          <p:cNvPr id="15" name="Rectangle: Rounded Corners 14">
            <a:extLst>
              <a:ext uri="{FF2B5EF4-FFF2-40B4-BE49-F238E27FC236}">
                <a16:creationId xmlns:a16="http://schemas.microsoft.com/office/drawing/2014/main" id="{6C398020-CE63-E446-EE1B-6EFF95BD4F93}"/>
              </a:ext>
            </a:extLst>
          </p:cNvPr>
          <p:cNvSpPr/>
          <p:nvPr/>
        </p:nvSpPr>
        <p:spPr>
          <a:xfrm>
            <a:off x="262672" y="3501477"/>
            <a:ext cx="3205357" cy="1750741"/>
          </a:xfrm>
          <a:prstGeom prst="roundRect">
            <a:avLst/>
          </a:prstGeom>
          <a:solidFill>
            <a:schemeClr val="bg1">
              <a:lumMod val="85000"/>
            </a:schemeClr>
          </a:solid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Checkpoint 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 data appear to have been collected correctly?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6" name="Rectangle: Rounded Corners 15">
            <a:extLst>
              <a:ext uri="{FF2B5EF4-FFF2-40B4-BE49-F238E27FC236}">
                <a16:creationId xmlns:a16="http://schemas.microsoft.com/office/drawing/2014/main" id="{0F2E1908-3CB0-25A9-9687-2A9CA3249DDF}"/>
              </a:ext>
            </a:extLst>
          </p:cNvPr>
          <p:cNvSpPr/>
          <p:nvPr/>
        </p:nvSpPr>
        <p:spPr>
          <a:xfrm>
            <a:off x="4493321" y="3501477"/>
            <a:ext cx="3205357" cy="1750741"/>
          </a:xfrm>
          <a:prstGeom prst="roundRect">
            <a:avLst/>
          </a:prstGeom>
          <a:solidFill>
            <a:schemeClr val="bg1">
              <a:lumMod val="85000"/>
            </a:schemeClr>
          </a:solid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Checkpoint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Does the data point of interest appear reasonable compared to other data?</a:t>
            </a:r>
          </a:p>
        </p:txBody>
      </p:sp>
      <p:sp>
        <p:nvSpPr>
          <p:cNvPr id="17" name="Rectangle: Rounded Corners 16">
            <a:extLst>
              <a:ext uri="{FF2B5EF4-FFF2-40B4-BE49-F238E27FC236}">
                <a16:creationId xmlns:a16="http://schemas.microsoft.com/office/drawing/2014/main" id="{FBD09458-9131-744F-6DBF-D3D14C61DAE6}"/>
              </a:ext>
            </a:extLst>
          </p:cNvPr>
          <p:cNvSpPr/>
          <p:nvPr/>
        </p:nvSpPr>
        <p:spPr>
          <a:xfrm>
            <a:off x="8723970" y="3501477"/>
            <a:ext cx="3205357" cy="1750741"/>
          </a:xfrm>
          <a:prstGeom prst="roundRect">
            <a:avLst/>
          </a:prstGeom>
          <a:solidFill>
            <a:schemeClr val="bg1">
              <a:lumMod val="85000"/>
            </a:schemeClr>
          </a:solid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Documentation that data point was inspected and any follow-up required</a:t>
            </a:r>
          </a:p>
        </p:txBody>
      </p:sp>
      <p:sp>
        <p:nvSpPr>
          <p:cNvPr id="22" name="Arrow: Right 21">
            <a:extLst>
              <a:ext uri="{FF2B5EF4-FFF2-40B4-BE49-F238E27FC236}">
                <a16:creationId xmlns:a16="http://schemas.microsoft.com/office/drawing/2014/main" id="{C1678B57-DEC3-CF02-2715-72E2FD5B5033}"/>
              </a:ext>
            </a:extLst>
          </p:cNvPr>
          <p:cNvSpPr/>
          <p:nvPr/>
        </p:nvSpPr>
        <p:spPr>
          <a:xfrm>
            <a:off x="3624146" y="4226307"/>
            <a:ext cx="702527" cy="3512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3" name="Arrow: Right 22">
            <a:extLst>
              <a:ext uri="{FF2B5EF4-FFF2-40B4-BE49-F238E27FC236}">
                <a16:creationId xmlns:a16="http://schemas.microsoft.com/office/drawing/2014/main" id="{C6E95942-1560-EAC0-EDFD-13901A880A48}"/>
              </a:ext>
            </a:extLst>
          </p:cNvPr>
          <p:cNvSpPr/>
          <p:nvPr/>
        </p:nvSpPr>
        <p:spPr>
          <a:xfrm>
            <a:off x="7860060" y="4201215"/>
            <a:ext cx="702527" cy="3512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5" name="Content Placeholder 2">
            <a:extLst>
              <a:ext uri="{FF2B5EF4-FFF2-40B4-BE49-F238E27FC236}">
                <a16:creationId xmlns:a16="http://schemas.microsoft.com/office/drawing/2014/main" id="{F77986C4-8E84-FD95-A370-BCCCCEC31307}"/>
              </a:ext>
            </a:extLst>
          </p:cNvPr>
          <p:cNvSpPr>
            <a:spLocks noGrp="1"/>
          </p:cNvSpPr>
          <p:nvPr>
            <p:ph sz="half" idx="1"/>
          </p:nvPr>
        </p:nvSpPr>
        <p:spPr>
          <a:xfrm>
            <a:off x="436136" y="1858082"/>
            <a:ext cx="11319728" cy="894877"/>
          </a:xfrm>
        </p:spPr>
        <p:txBody>
          <a:bodyPr>
            <a:normAutofit lnSpcReduction="10000"/>
          </a:bodyPr>
          <a:lstStyle/>
          <a:p>
            <a:pPr marL="0" indent="0" algn="ctr">
              <a:buNone/>
            </a:pPr>
            <a:r>
              <a:rPr lang="en-US" dirty="0">
                <a:latin typeface="Georgia" panose="02040502050405020303" pitchFamily="18" charset="0"/>
              </a:rPr>
              <a:t>Where are the opportunities for errors and what steps can be taken to check for these?</a:t>
            </a:r>
          </a:p>
        </p:txBody>
      </p:sp>
    </p:spTree>
    <p:extLst>
      <p:ext uri="{BB962C8B-B14F-4D97-AF65-F5344CB8AC3E}">
        <p14:creationId xmlns:p14="http://schemas.microsoft.com/office/powerpoint/2010/main" val="2212367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70B8AC-F353-6FA0-EF84-5955A844C3DD}"/>
              </a:ext>
            </a:extLst>
          </p:cNvPr>
          <p:cNvPicPr>
            <a:picLocks noChangeAspect="1"/>
          </p:cNvPicPr>
          <p:nvPr/>
        </p:nvPicPr>
        <p:blipFill>
          <a:blip r:embed="rId2"/>
          <a:stretch>
            <a:fillRect/>
          </a:stretch>
        </p:blipFill>
        <p:spPr>
          <a:xfrm>
            <a:off x="976616" y="1568908"/>
            <a:ext cx="8745554" cy="4564086"/>
          </a:xfrm>
          <a:prstGeom prst="rect">
            <a:avLst/>
          </a:prstGeom>
        </p:spPr>
      </p:pic>
      <p:sp>
        <p:nvSpPr>
          <p:cNvPr id="10" name="TextBox 9">
            <a:extLst>
              <a:ext uri="{FF2B5EF4-FFF2-40B4-BE49-F238E27FC236}">
                <a16:creationId xmlns:a16="http://schemas.microsoft.com/office/drawing/2014/main" id="{95DD1C51-23D2-69B2-55AE-8C06ABA4744B}"/>
              </a:ext>
            </a:extLst>
          </p:cNvPr>
          <p:cNvSpPr txBox="1"/>
          <p:nvPr/>
        </p:nvSpPr>
        <p:spPr>
          <a:xfrm>
            <a:off x="9689077" y="1568516"/>
            <a:ext cx="2341674" cy="160043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Bilateral wrist accelerometry data from a participant with stroke with </a:t>
            </a:r>
            <a:r>
              <a:rPr kumimoji="0" lang="en-US" sz="1600" b="1" i="0" u="none" strike="noStrike" kern="1200" cap="none" spc="0" normalizeH="0" baseline="0" noProof="0" dirty="0">
                <a:ln>
                  <a:noFill/>
                </a:ln>
                <a:solidFill>
                  <a:srgbClr val="000000"/>
                </a:solidFill>
                <a:effectLst/>
                <a:uLnTx/>
                <a:uFillTx/>
                <a:latin typeface="Aptos" panose="02110004020202020204"/>
                <a:ea typeface="+mn-ea"/>
                <a:cs typeface="+mn-cs"/>
              </a:rPr>
              <a:t>right</a:t>
            </a: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 hemiparesis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cxnSp>
        <p:nvCxnSpPr>
          <p:cNvPr id="12" name="Straight Arrow Connector 11">
            <a:extLst>
              <a:ext uri="{FF2B5EF4-FFF2-40B4-BE49-F238E27FC236}">
                <a16:creationId xmlns:a16="http://schemas.microsoft.com/office/drawing/2014/main" id="{080B2CB6-8AE1-CDA6-5F71-880B339FAA55}"/>
              </a:ext>
            </a:extLst>
          </p:cNvPr>
          <p:cNvCxnSpPr>
            <a:cxnSpLocks/>
          </p:cNvCxnSpPr>
          <p:nvPr/>
        </p:nvCxnSpPr>
        <p:spPr>
          <a:xfrm>
            <a:off x="976616" y="2306390"/>
            <a:ext cx="914527" cy="89361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9E189DB-E257-8F2E-1D8F-2C6525749E1E}"/>
              </a:ext>
            </a:extLst>
          </p:cNvPr>
          <p:cNvCxnSpPr>
            <a:cxnSpLocks/>
          </p:cNvCxnSpPr>
          <p:nvPr/>
        </p:nvCxnSpPr>
        <p:spPr>
          <a:xfrm>
            <a:off x="4990711" y="1901144"/>
            <a:ext cx="1540931" cy="81049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410AAA4-C77E-F7CA-38C1-34E7D3A0221B}"/>
              </a:ext>
            </a:extLst>
          </p:cNvPr>
          <p:cNvSpPr txBox="1"/>
          <p:nvPr/>
        </p:nvSpPr>
        <p:spPr>
          <a:xfrm>
            <a:off x="3553884" y="1568908"/>
            <a:ext cx="154093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Data from RIGHT sensor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8" name="TextBox 17">
            <a:extLst>
              <a:ext uri="{FF2B5EF4-FFF2-40B4-BE49-F238E27FC236}">
                <a16:creationId xmlns:a16="http://schemas.microsoft.com/office/drawing/2014/main" id="{9E66B737-16CC-1B1D-E667-FDC77ED6118C}"/>
              </a:ext>
            </a:extLst>
          </p:cNvPr>
          <p:cNvSpPr txBox="1"/>
          <p:nvPr/>
        </p:nvSpPr>
        <p:spPr>
          <a:xfrm>
            <a:off x="-98199" y="1660166"/>
            <a:ext cx="154093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ptos" panose="02110004020202020204"/>
                <a:ea typeface="+mn-ea"/>
                <a:cs typeface="+mn-cs"/>
              </a:rPr>
              <a:t>Data from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ptos" panose="02110004020202020204"/>
                <a:ea typeface="+mn-ea"/>
                <a:cs typeface="+mn-cs"/>
              </a:rPr>
              <a:t>LEFT sensor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
        <p:nvSpPr>
          <p:cNvPr id="24" name="Title 4">
            <a:extLst>
              <a:ext uri="{FF2B5EF4-FFF2-40B4-BE49-F238E27FC236}">
                <a16:creationId xmlns:a16="http://schemas.microsoft.com/office/drawing/2014/main" id="{00A3E427-A93A-265D-7ED4-3750B3D24488}"/>
              </a:ext>
            </a:extLst>
          </p:cNvPr>
          <p:cNvSpPr>
            <a:spLocks noGrp="1"/>
          </p:cNvSpPr>
          <p:nvPr>
            <p:ph type="title"/>
          </p:nvPr>
        </p:nvSpPr>
        <p:spPr>
          <a:xfrm>
            <a:off x="622937" y="276592"/>
            <a:ext cx="9649953" cy="980194"/>
          </a:xfrm>
        </p:spPr>
        <p:txBody>
          <a:bodyPr/>
          <a:lstStyle/>
          <a:p>
            <a:r>
              <a:rPr lang="en-US" dirty="0"/>
              <a:t>Automated Quality Control Example</a:t>
            </a:r>
          </a:p>
        </p:txBody>
      </p:sp>
    </p:spTree>
    <p:extLst>
      <p:ext uri="{BB962C8B-B14F-4D97-AF65-F5344CB8AC3E}">
        <p14:creationId xmlns:p14="http://schemas.microsoft.com/office/powerpoint/2010/main" val="1487641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CFF1AD-128B-D75E-422E-29D7C9CC755E}"/>
              </a:ext>
            </a:extLst>
          </p:cNvPr>
          <p:cNvSpPr>
            <a:spLocks noGrp="1"/>
          </p:cNvSpPr>
          <p:nvPr>
            <p:ph type="title"/>
          </p:nvPr>
        </p:nvSpPr>
        <p:spPr>
          <a:xfrm>
            <a:off x="622937" y="276592"/>
            <a:ext cx="9649953" cy="980194"/>
          </a:xfrm>
        </p:spPr>
        <p:txBody>
          <a:bodyPr/>
          <a:lstStyle/>
          <a:p>
            <a:r>
              <a:rPr lang="en-US" dirty="0"/>
              <a:t>Automated Quality Control Example</a:t>
            </a:r>
          </a:p>
        </p:txBody>
      </p:sp>
      <p:sp>
        <p:nvSpPr>
          <p:cNvPr id="10" name="TextBox 9">
            <a:extLst>
              <a:ext uri="{FF2B5EF4-FFF2-40B4-BE49-F238E27FC236}">
                <a16:creationId xmlns:a16="http://schemas.microsoft.com/office/drawing/2014/main" id="{95DD1C51-23D2-69B2-55AE-8C06ABA4744B}"/>
              </a:ext>
            </a:extLst>
          </p:cNvPr>
          <p:cNvSpPr txBox="1"/>
          <p:nvPr/>
        </p:nvSpPr>
        <p:spPr>
          <a:xfrm>
            <a:off x="9689077" y="1568516"/>
            <a:ext cx="2341674" cy="160043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Bilateral wrist accelerometry data from a participant with stroke with </a:t>
            </a:r>
            <a:r>
              <a:rPr kumimoji="0" lang="en-US" sz="1600" b="1" i="0" u="none" strike="noStrike" kern="1200" cap="none" spc="0" normalizeH="0" baseline="0" noProof="0" dirty="0">
                <a:ln>
                  <a:noFill/>
                </a:ln>
                <a:solidFill>
                  <a:srgbClr val="000000"/>
                </a:solidFill>
                <a:effectLst/>
                <a:uLnTx/>
                <a:uFillTx/>
                <a:latin typeface="Aptos" panose="02110004020202020204"/>
                <a:ea typeface="+mn-ea"/>
                <a:cs typeface="+mn-cs"/>
              </a:rPr>
              <a:t>right</a:t>
            </a: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 hemiparesis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12635F0D-8904-345B-A67D-AC9DECF90F99}"/>
              </a:ext>
            </a:extLst>
          </p:cNvPr>
          <p:cNvSpPr txBox="1"/>
          <p:nvPr/>
        </p:nvSpPr>
        <p:spPr>
          <a:xfrm>
            <a:off x="9624999" y="3389090"/>
            <a:ext cx="2502923" cy="28469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What do we think of these data?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1. Data look reasonable,  proceed to next step</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a:t>
            </a:r>
            <a:r>
              <a:rPr kumimoji="0" lang="en-US" sz="1600" b="0" i="1" u="none" strike="noStrike" kern="1200" cap="none" spc="0" normalizeH="0" baseline="0" noProof="0" dirty="0">
                <a:ln>
                  <a:noFill/>
                </a:ln>
                <a:solidFill>
                  <a:srgbClr val="000000"/>
                </a:solidFill>
                <a:effectLst/>
                <a:uLnTx/>
                <a:uFillTx/>
                <a:latin typeface="Aptos" panose="02110004020202020204"/>
                <a:ea typeface="+mn-ea"/>
                <a:cs typeface="+mn-cs"/>
              </a:rPr>
              <a:t>OR-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2. Data do not look reasonable- further investigation required before proceeding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pic>
        <p:nvPicPr>
          <p:cNvPr id="3" name="Picture 2">
            <a:extLst>
              <a:ext uri="{FF2B5EF4-FFF2-40B4-BE49-F238E27FC236}">
                <a16:creationId xmlns:a16="http://schemas.microsoft.com/office/drawing/2014/main" id="{D18D27FC-A10A-85F9-C260-E9298DD67306}"/>
              </a:ext>
            </a:extLst>
          </p:cNvPr>
          <p:cNvPicPr>
            <a:picLocks noChangeAspect="1"/>
          </p:cNvPicPr>
          <p:nvPr/>
        </p:nvPicPr>
        <p:blipFill>
          <a:blip r:embed="rId2"/>
          <a:stretch>
            <a:fillRect/>
          </a:stretch>
        </p:blipFill>
        <p:spPr>
          <a:xfrm>
            <a:off x="976616" y="1568908"/>
            <a:ext cx="8745554" cy="4564086"/>
          </a:xfrm>
          <a:prstGeom prst="rect">
            <a:avLst/>
          </a:prstGeom>
        </p:spPr>
      </p:pic>
      <p:cxnSp>
        <p:nvCxnSpPr>
          <p:cNvPr id="4" name="Straight Arrow Connector 3">
            <a:extLst>
              <a:ext uri="{FF2B5EF4-FFF2-40B4-BE49-F238E27FC236}">
                <a16:creationId xmlns:a16="http://schemas.microsoft.com/office/drawing/2014/main" id="{554B9995-EAE3-FBD5-2BE6-8CB256FA2AB5}"/>
              </a:ext>
            </a:extLst>
          </p:cNvPr>
          <p:cNvCxnSpPr>
            <a:cxnSpLocks/>
          </p:cNvCxnSpPr>
          <p:nvPr/>
        </p:nvCxnSpPr>
        <p:spPr>
          <a:xfrm>
            <a:off x="976616" y="2306390"/>
            <a:ext cx="914527" cy="89361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62303CF9-7A45-6089-B6CE-651D8F725A00}"/>
              </a:ext>
            </a:extLst>
          </p:cNvPr>
          <p:cNvCxnSpPr>
            <a:cxnSpLocks/>
          </p:cNvCxnSpPr>
          <p:nvPr/>
        </p:nvCxnSpPr>
        <p:spPr>
          <a:xfrm>
            <a:off x="4990711" y="1901144"/>
            <a:ext cx="1540931" cy="81049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F8E9E6D-4D69-6393-2128-1D155DC31DFF}"/>
              </a:ext>
            </a:extLst>
          </p:cNvPr>
          <p:cNvSpPr txBox="1"/>
          <p:nvPr/>
        </p:nvSpPr>
        <p:spPr>
          <a:xfrm>
            <a:off x="3553884" y="1568908"/>
            <a:ext cx="154093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Data from RIGHT sensor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F25B33E9-3841-E39A-3979-65F93C473CB3}"/>
              </a:ext>
            </a:extLst>
          </p:cNvPr>
          <p:cNvSpPr txBox="1"/>
          <p:nvPr/>
        </p:nvSpPr>
        <p:spPr>
          <a:xfrm>
            <a:off x="-98199" y="1660166"/>
            <a:ext cx="154093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ptos" panose="02110004020202020204"/>
                <a:ea typeface="+mn-ea"/>
                <a:cs typeface="+mn-cs"/>
              </a:rPr>
              <a:t>Data from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ptos" panose="02110004020202020204"/>
                <a:ea typeface="+mn-ea"/>
                <a:cs typeface="+mn-cs"/>
              </a:rPr>
              <a:t>LEFT sensor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498018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CFF1AD-128B-D75E-422E-29D7C9CC755E}"/>
              </a:ext>
            </a:extLst>
          </p:cNvPr>
          <p:cNvSpPr>
            <a:spLocks noGrp="1"/>
          </p:cNvSpPr>
          <p:nvPr>
            <p:ph type="title"/>
          </p:nvPr>
        </p:nvSpPr>
        <p:spPr>
          <a:xfrm>
            <a:off x="622937" y="276592"/>
            <a:ext cx="9649953" cy="980194"/>
          </a:xfrm>
        </p:spPr>
        <p:txBody>
          <a:bodyPr/>
          <a:lstStyle/>
          <a:p>
            <a:r>
              <a:rPr lang="en-US" dirty="0"/>
              <a:t>Automated Quality Control Example</a:t>
            </a:r>
          </a:p>
        </p:txBody>
      </p:sp>
      <p:sp>
        <p:nvSpPr>
          <p:cNvPr id="10" name="TextBox 9">
            <a:extLst>
              <a:ext uri="{FF2B5EF4-FFF2-40B4-BE49-F238E27FC236}">
                <a16:creationId xmlns:a16="http://schemas.microsoft.com/office/drawing/2014/main" id="{95DD1C51-23D2-69B2-55AE-8C06ABA4744B}"/>
              </a:ext>
            </a:extLst>
          </p:cNvPr>
          <p:cNvSpPr txBox="1"/>
          <p:nvPr/>
        </p:nvSpPr>
        <p:spPr>
          <a:xfrm>
            <a:off x="9689077" y="1568516"/>
            <a:ext cx="2341674" cy="1600438"/>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Bilateral wrist accelerometry data from a participant with stroke with </a:t>
            </a:r>
            <a:r>
              <a:rPr kumimoji="0" lang="en-US" sz="1600" b="1" i="0" u="none" strike="noStrike" kern="1200" cap="none" spc="0" normalizeH="0" baseline="0" noProof="0" dirty="0">
                <a:ln>
                  <a:noFill/>
                </a:ln>
                <a:solidFill>
                  <a:srgbClr val="000000"/>
                </a:solidFill>
                <a:effectLst/>
                <a:uLnTx/>
                <a:uFillTx/>
                <a:latin typeface="Aptos" panose="02110004020202020204"/>
                <a:ea typeface="+mn-ea"/>
                <a:cs typeface="+mn-cs"/>
              </a:rPr>
              <a:t>right</a:t>
            </a: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 hemiparesis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12635F0D-8904-345B-A67D-AC9DECF90F99}"/>
              </a:ext>
            </a:extLst>
          </p:cNvPr>
          <p:cNvSpPr txBox="1"/>
          <p:nvPr/>
        </p:nvSpPr>
        <p:spPr>
          <a:xfrm>
            <a:off x="9624999" y="3389090"/>
            <a:ext cx="2502923" cy="284693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What do we think of these data?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1. Data look reasonable,  proceed to next step</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a:t>
            </a:r>
            <a:r>
              <a:rPr kumimoji="0" lang="en-US" sz="1600" b="0" i="1" u="none" strike="noStrike" kern="1200" cap="none" spc="0" normalizeH="0" baseline="0" noProof="0" dirty="0">
                <a:ln>
                  <a:noFill/>
                </a:ln>
                <a:solidFill>
                  <a:srgbClr val="000000"/>
                </a:solidFill>
                <a:effectLst/>
                <a:uLnTx/>
                <a:uFillTx/>
                <a:latin typeface="Aptos" panose="02110004020202020204"/>
                <a:ea typeface="+mn-ea"/>
                <a:cs typeface="+mn-cs"/>
              </a:rPr>
              <a:t>OR-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600" b="0" i="1" u="none" strike="noStrike" kern="1200" cap="none" spc="0" normalizeH="0" baseline="0" noProof="0" dirty="0">
              <a:ln>
                <a:noFill/>
              </a:ln>
              <a:solidFill>
                <a:srgbClr val="000000"/>
              </a:solidFill>
              <a:effectLst/>
              <a:uLnTx/>
              <a:uFillTx/>
              <a:latin typeface="Aptos" panose="021100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110004020202020204"/>
                <a:ea typeface="+mn-ea"/>
                <a:cs typeface="+mn-cs"/>
              </a:rPr>
              <a:t>2. Data do not look reasonable- further investigation required before proceeding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pic>
        <p:nvPicPr>
          <p:cNvPr id="3" name="Picture 2">
            <a:extLst>
              <a:ext uri="{FF2B5EF4-FFF2-40B4-BE49-F238E27FC236}">
                <a16:creationId xmlns:a16="http://schemas.microsoft.com/office/drawing/2014/main" id="{D18D27FC-A10A-85F9-C260-E9298DD67306}"/>
              </a:ext>
            </a:extLst>
          </p:cNvPr>
          <p:cNvPicPr>
            <a:picLocks noChangeAspect="1"/>
          </p:cNvPicPr>
          <p:nvPr/>
        </p:nvPicPr>
        <p:blipFill>
          <a:blip r:embed="rId3"/>
          <a:stretch>
            <a:fillRect/>
          </a:stretch>
        </p:blipFill>
        <p:spPr>
          <a:xfrm>
            <a:off x="976616" y="1568908"/>
            <a:ext cx="8745554" cy="4564086"/>
          </a:xfrm>
          <a:prstGeom prst="rect">
            <a:avLst/>
          </a:prstGeom>
        </p:spPr>
      </p:pic>
      <p:cxnSp>
        <p:nvCxnSpPr>
          <p:cNvPr id="4" name="Straight Arrow Connector 3">
            <a:extLst>
              <a:ext uri="{FF2B5EF4-FFF2-40B4-BE49-F238E27FC236}">
                <a16:creationId xmlns:a16="http://schemas.microsoft.com/office/drawing/2014/main" id="{554B9995-EAE3-FBD5-2BE6-8CB256FA2AB5}"/>
              </a:ext>
            </a:extLst>
          </p:cNvPr>
          <p:cNvCxnSpPr>
            <a:cxnSpLocks/>
          </p:cNvCxnSpPr>
          <p:nvPr/>
        </p:nvCxnSpPr>
        <p:spPr>
          <a:xfrm>
            <a:off x="976616" y="2306390"/>
            <a:ext cx="914527" cy="893618"/>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62303CF9-7A45-6089-B6CE-651D8F725A00}"/>
              </a:ext>
            </a:extLst>
          </p:cNvPr>
          <p:cNvCxnSpPr>
            <a:cxnSpLocks/>
          </p:cNvCxnSpPr>
          <p:nvPr/>
        </p:nvCxnSpPr>
        <p:spPr>
          <a:xfrm>
            <a:off x="4990711" y="1901144"/>
            <a:ext cx="1540931" cy="81049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F8E9E6D-4D69-6393-2128-1D155DC31DFF}"/>
              </a:ext>
            </a:extLst>
          </p:cNvPr>
          <p:cNvSpPr txBox="1"/>
          <p:nvPr/>
        </p:nvSpPr>
        <p:spPr>
          <a:xfrm>
            <a:off x="3553884" y="1568908"/>
            <a:ext cx="154093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Data from RIGHT sensor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F25B33E9-3841-E39A-3979-65F93C473CB3}"/>
              </a:ext>
            </a:extLst>
          </p:cNvPr>
          <p:cNvSpPr txBox="1"/>
          <p:nvPr/>
        </p:nvSpPr>
        <p:spPr>
          <a:xfrm>
            <a:off x="-98199" y="1660166"/>
            <a:ext cx="1540931"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ptos" panose="02110004020202020204"/>
                <a:ea typeface="+mn-ea"/>
                <a:cs typeface="+mn-cs"/>
              </a:rPr>
              <a:t>Data from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ptos" panose="02110004020202020204"/>
                <a:ea typeface="+mn-ea"/>
                <a:cs typeface="+mn-cs"/>
              </a:rPr>
              <a:t>LEFT sensor</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8870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5E-6 -1.85185E-6 L -0.29584 0.00139 " pathEditMode="relative" rAng="0" ptsTypes="AA">
                                      <p:cBhvr>
                                        <p:cTn id="6" dur="2000" fill="hold"/>
                                        <p:tgtEl>
                                          <p:spTgt spid="7"/>
                                        </p:tgtEl>
                                        <p:attrNameLst>
                                          <p:attrName>ppt_x</p:attrName>
                                          <p:attrName>ppt_y</p:attrName>
                                        </p:attrNameLst>
                                      </p:cBhvr>
                                      <p:rCtr x="-14792" y="69"/>
                                    </p:animMotion>
                                  </p:childTnLst>
                                </p:cTn>
                              </p:par>
                              <p:par>
                                <p:cTn id="7" presetID="42" presetClass="path" presetSubtype="0" accel="50000" decel="50000" fill="hold" grpId="0" nodeType="withEffect">
                                  <p:stCondLst>
                                    <p:cond delay="0"/>
                                  </p:stCondLst>
                                  <p:childTnLst>
                                    <p:animMotion origin="layout" path="M 1.875E-6 3.7037E-6 L 0.2996 -0.0132 " pathEditMode="relative" rAng="0" ptsTypes="AA">
                                      <p:cBhvr>
                                        <p:cTn id="8" dur="2000" fill="hold"/>
                                        <p:tgtEl>
                                          <p:spTgt spid="8"/>
                                        </p:tgtEl>
                                        <p:attrNameLst>
                                          <p:attrName>ppt_x</p:attrName>
                                          <p:attrName>ppt_y</p:attrName>
                                        </p:attrNameLst>
                                      </p:cBhvr>
                                      <p:rCtr x="14883" y="-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20DB-05B0-4FB4-EAD6-6B520D64C196}"/>
              </a:ext>
            </a:extLst>
          </p:cNvPr>
          <p:cNvSpPr>
            <a:spLocks noGrp="1"/>
          </p:cNvSpPr>
          <p:nvPr>
            <p:ph type="title"/>
          </p:nvPr>
        </p:nvSpPr>
        <p:spPr>
          <a:xfrm>
            <a:off x="262672" y="344912"/>
            <a:ext cx="9649953" cy="980194"/>
          </a:xfrm>
        </p:spPr>
        <p:txBody>
          <a:bodyPr anchor="ctr">
            <a:normAutofit/>
          </a:bodyPr>
          <a:lstStyle/>
          <a:p>
            <a:r>
              <a:rPr lang="en-US" dirty="0"/>
              <a:t>Automated Quality Control Example</a:t>
            </a:r>
          </a:p>
        </p:txBody>
      </p:sp>
      <p:sp>
        <p:nvSpPr>
          <p:cNvPr id="15" name="Rectangle: Rounded Corners 14">
            <a:extLst>
              <a:ext uri="{FF2B5EF4-FFF2-40B4-BE49-F238E27FC236}">
                <a16:creationId xmlns:a16="http://schemas.microsoft.com/office/drawing/2014/main" id="{6C398020-CE63-E446-EE1B-6EFF95BD4F93}"/>
              </a:ext>
            </a:extLst>
          </p:cNvPr>
          <p:cNvSpPr/>
          <p:nvPr/>
        </p:nvSpPr>
        <p:spPr>
          <a:xfrm>
            <a:off x="262672" y="3501477"/>
            <a:ext cx="3205357" cy="1750741"/>
          </a:xfrm>
          <a:prstGeom prst="roundRect">
            <a:avLst/>
          </a:prstGeom>
          <a:solidFill>
            <a:schemeClr val="bg1">
              <a:lumMod val="85000"/>
            </a:schemeClr>
          </a:solid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Checkpoint 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 data appear to have been collected correctly?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6" name="Rectangle: Rounded Corners 15">
            <a:extLst>
              <a:ext uri="{FF2B5EF4-FFF2-40B4-BE49-F238E27FC236}">
                <a16:creationId xmlns:a16="http://schemas.microsoft.com/office/drawing/2014/main" id="{0F2E1908-3CB0-25A9-9687-2A9CA3249DDF}"/>
              </a:ext>
            </a:extLst>
          </p:cNvPr>
          <p:cNvSpPr/>
          <p:nvPr/>
        </p:nvSpPr>
        <p:spPr>
          <a:xfrm>
            <a:off x="4493321" y="3501477"/>
            <a:ext cx="3205357" cy="1750741"/>
          </a:xfrm>
          <a:prstGeom prst="roundRect">
            <a:avLst/>
          </a:prstGeom>
          <a:solidFill>
            <a:schemeClr val="bg1">
              <a:lumMod val="85000"/>
            </a:schemeClr>
          </a:solid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Checkpoint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Does the data point of interest appear reasonable compared to other data?</a:t>
            </a:r>
          </a:p>
        </p:txBody>
      </p:sp>
      <p:sp>
        <p:nvSpPr>
          <p:cNvPr id="17" name="Rectangle: Rounded Corners 16">
            <a:extLst>
              <a:ext uri="{FF2B5EF4-FFF2-40B4-BE49-F238E27FC236}">
                <a16:creationId xmlns:a16="http://schemas.microsoft.com/office/drawing/2014/main" id="{FBD09458-9131-744F-6DBF-D3D14C61DAE6}"/>
              </a:ext>
            </a:extLst>
          </p:cNvPr>
          <p:cNvSpPr/>
          <p:nvPr/>
        </p:nvSpPr>
        <p:spPr>
          <a:xfrm>
            <a:off x="8723970" y="3501477"/>
            <a:ext cx="3205357" cy="1750741"/>
          </a:xfrm>
          <a:prstGeom prst="roundRect">
            <a:avLst/>
          </a:prstGeom>
          <a:solidFill>
            <a:schemeClr val="bg1">
              <a:lumMod val="85000"/>
            </a:schemeClr>
          </a:solid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Documentation that data point was inspected and any follow-up required</a:t>
            </a:r>
          </a:p>
        </p:txBody>
      </p:sp>
      <p:sp>
        <p:nvSpPr>
          <p:cNvPr id="22" name="Arrow: Right 21">
            <a:extLst>
              <a:ext uri="{FF2B5EF4-FFF2-40B4-BE49-F238E27FC236}">
                <a16:creationId xmlns:a16="http://schemas.microsoft.com/office/drawing/2014/main" id="{C1678B57-DEC3-CF02-2715-72E2FD5B5033}"/>
              </a:ext>
            </a:extLst>
          </p:cNvPr>
          <p:cNvSpPr/>
          <p:nvPr/>
        </p:nvSpPr>
        <p:spPr>
          <a:xfrm>
            <a:off x="3624146" y="4226307"/>
            <a:ext cx="702527" cy="3512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3" name="Arrow: Right 22">
            <a:extLst>
              <a:ext uri="{FF2B5EF4-FFF2-40B4-BE49-F238E27FC236}">
                <a16:creationId xmlns:a16="http://schemas.microsoft.com/office/drawing/2014/main" id="{C6E95942-1560-EAC0-EDFD-13901A880A48}"/>
              </a:ext>
            </a:extLst>
          </p:cNvPr>
          <p:cNvSpPr/>
          <p:nvPr/>
        </p:nvSpPr>
        <p:spPr>
          <a:xfrm>
            <a:off x="7860060" y="4201215"/>
            <a:ext cx="702527" cy="3512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5" name="Content Placeholder 2">
            <a:extLst>
              <a:ext uri="{FF2B5EF4-FFF2-40B4-BE49-F238E27FC236}">
                <a16:creationId xmlns:a16="http://schemas.microsoft.com/office/drawing/2014/main" id="{F77986C4-8E84-FD95-A370-BCCCCEC31307}"/>
              </a:ext>
            </a:extLst>
          </p:cNvPr>
          <p:cNvSpPr>
            <a:spLocks noGrp="1"/>
          </p:cNvSpPr>
          <p:nvPr>
            <p:ph sz="half" idx="1"/>
          </p:nvPr>
        </p:nvSpPr>
        <p:spPr>
          <a:xfrm>
            <a:off x="436136" y="1858082"/>
            <a:ext cx="11319728" cy="894877"/>
          </a:xfrm>
        </p:spPr>
        <p:txBody>
          <a:bodyPr>
            <a:normAutofit lnSpcReduction="10000"/>
          </a:bodyPr>
          <a:lstStyle/>
          <a:p>
            <a:pPr marL="0" indent="0" algn="ctr">
              <a:buNone/>
            </a:pPr>
            <a:r>
              <a:rPr lang="en-US" dirty="0">
                <a:latin typeface="Georgia" panose="02040502050405020303" pitchFamily="18" charset="0"/>
              </a:rPr>
              <a:t>Where are the opportunities for errors and what steps can be taken to check for these?</a:t>
            </a:r>
          </a:p>
        </p:txBody>
      </p:sp>
    </p:spTree>
    <p:extLst>
      <p:ext uri="{BB962C8B-B14F-4D97-AF65-F5344CB8AC3E}">
        <p14:creationId xmlns:p14="http://schemas.microsoft.com/office/powerpoint/2010/main" val="2857026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CFF1AD-128B-D75E-422E-29D7C9CC755E}"/>
              </a:ext>
            </a:extLst>
          </p:cNvPr>
          <p:cNvSpPr>
            <a:spLocks noGrp="1"/>
          </p:cNvSpPr>
          <p:nvPr>
            <p:ph type="title"/>
          </p:nvPr>
        </p:nvSpPr>
        <p:spPr>
          <a:xfrm>
            <a:off x="425509" y="208844"/>
            <a:ext cx="9649953" cy="980194"/>
          </a:xfrm>
        </p:spPr>
        <p:txBody>
          <a:bodyPr/>
          <a:lstStyle/>
          <a:p>
            <a:r>
              <a:rPr lang="en-US" dirty="0"/>
              <a:t>Automated Quality Control Example</a:t>
            </a:r>
          </a:p>
        </p:txBody>
      </p:sp>
      <p:pic>
        <p:nvPicPr>
          <p:cNvPr id="10" name="Picture 9">
            <a:extLst>
              <a:ext uri="{FF2B5EF4-FFF2-40B4-BE49-F238E27FC236}">
                <a16:creationId xmlns:a16="http://schemas.microsoft.com/office/drawing/2014/main" id="{9E131FD6-310D-A12D-6388-CA289DAFC4DC}"/>
              </a:ext>
            </a:extLst>
          </p:cNvPr>
          <p:cNvPicPr>
            <a:picLocks noChangeAspect="1"/>
          </p:cNvPicPr>
          <p:nvPr/>
        </p:nvPicPr>
        <p:blipFill>
          <a:blip r:embed="rId3"/>
          <a:stretch>
            <a:fillRect/>
          </a:stretch>
        </p:blipFill>
        <p:spPr>
          <a:xfrm>
            <a:off x="3175353" y="1850514"/>
            <a:ext cx="8540861" cy="4524983"/>
          </a:xfrm>
          <a:prstGeom prst="rect">
            <a:avLst/>
          </a:prstGeom>
          <a:ln w="19050">
            <a:solidFill>
              <a:schemeClr val="tx1"/>
            </a:solidFill>
          </a:ln>
        </p:spPr>
      </p:pic>
      <p:sp>
        <p:nvSpPr>
          <p:cNvPr id="11" name="TextBox 10">
            <a:extLst>
              <a:ext uri="{FF2B5EF4-FFF2-40B4-BE49-F238E27FC236}">
                <a16:creationId xmlns:a16="http://schemas.microsoft.com/office/drawing/2014/main" id="{06FFE4BC-6FAF-6AA9-E281-AC4E2981F940}"/>
              </a:ext>
            </a:extLst>
          </p:cNvPr>
          <p:cNvSpPr txBox="1"/>
          <p:nvPr/>
        </p:nvSpPr>
        <p:spPr>
          <a:xfrm>
            <a:off x="-845688" y="3676761"/>
            <a:ext cx="234167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Use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Ratio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0BD9A595-B4E3-626D-889D-4393FCA78440}"/>
              </a:ext>
            </a:extLst>
          </p:cNvPr>
          <p:cNvSpPr txBox="1"/>
          <p:nvPr/>
        </p:nvSpPr>
        <p:spPr>
          <a:xfrm>
            <a:off x="833679" y="3633502"/>
            <a:ext cx="2341674"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Hrs Affected UL Activity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5BDF97E1-5E77-9D7B-1147-D6CAEA9329C8}"/>
              </a:ext>
            </a:extLst>
          </p:cNvPr>
          <p:cNvSpPr txBox="1"/>
          <p:nvPr/>
        </p:nvSpPr>
        <p:spPr>
          <a:xfrm>
            <a:off x="598878" y="4038270"/>
            <a:ext cx="2672494"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Hrs Unaffected UL Activity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AFB955A5-25AA-FB3D-A525-C6F2191C636B}"/>
              </a:ext>
            </a:extLst>
          </p:cNvPr>
          <p:cNvSpPr txBox="1"/>
          <p:nvPr/>
        </p:nvSpPr>
        <p:spPr>
          <a:xfrm>
            <a:off x="775439" y="3748789"/>
            <a:ext cx="2341674"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_______________________</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A2436B6B-E6A2-E56F-A6CD-CC6E19FCB3A2}"/>
              </a:ext>
            </a:extLst>
          </p:cNvPr>
          <p:cNvSpPr txBox="1"/>
          <p:nvPr/>
        </p:nvSpPr>
        <p:spPr>
          <a:xfrm>
            <a:off x="-491417" y="3835886"/>
            <a:ext cx="2341674"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cxnSp>
        <p:nvCxnSpPr>
          <p:cNvPr id="17" name="Straight Arrow Connector 16">
            <a:extLst>
              <a:ext uri="{FF2B5EF4-FFF2-40B4-BE49-F238E27FC236}">
                <a16:creationId xmlns:a16="http://schemas.microsoft.com/office/drawing/2014/main" id="{CCD2BC3D-64ED-671B-CC1A-0974BB5D92E1}"/>
              </a:ext>
            </a:extLst>
          </p:cNvPr>
          <p:cNvCxnSpPr/>
          <p:nvPr/>
        </p:nvCxnSpPr>
        <p:spPr>
          <a:xfrm flipV="1">
            <a:off x="2810107" y="1850514"/>
            <a:ext cx="0" cy="157848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3C9A385-CA3A-9F48-A3AB-8FE236D15DD8}"/>
              </a:ext>
            </a:extLst>
          </p:cNvPr>
          <p:cNvSpPr txBox="1"/>
          <p:nvPr/>
        </p:nvSpPr>
        <p:spPr>
          <a:xfrm>
            <a:off x="475786" y="2224258"/>
            <a:ext cx="234167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ptos" panose="02110004020202020204"/>
                <a:ea typeface="+mn-ea"/>
                <a:cs typeface="+mn-cs"/>
              </a:rPr>
              <a:t>More affected vs. unaffected UL activity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722AA490-A5A3-40F5-A8C9-E2A0CFF3F0F9}"/>
              </a:ext>
            </a:extLst>
          </p:cNvPr>
          <p:cNvSpPr txBox="1"/>
          <p:nvPr/>
        </p:nvSpPr>
        <p:spPr>
          <a:xfrm>
            <a:off x="325149" y="5083073"/>
            <a:ext cx="234167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ptos" panose="02110004020202020204"/>
                <a:ea typeface="+mn-ea"/>
                <a:cs typeface="+mn-cs"/>
              </a:rPr>
              <a:t>More unaffected vs. affected UL activity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000000"/>
              </a:solidFill>
              <a:effectLst/>
              <a:uLnTx/>
              <a:uFillTx/>
              <a:latin typeface="Aptos" panose="02110004020202020204"/>
              <a:ea typeface="+mn-ea"/>
              <a:cs typeface="+mn-cs"/>
            </a:endParaRPr>
          </a:p>
        </p:txBody>
      </p:sp>
      <p:cxnSp>
        <p:nvCxnSpPr>
          <p:cNvPr id="20" name="Straight Arrow Connector 19">
            <a:extLst>
              <a:ext uri="{FF2B5EF4-FFF2-40B4-BE49-F238E27FC236}">
                <a16:creationId xmlns:a16="http://schemas.microsoft.com/office/drawing/2014/main" id="{310F09A5-87D6-BB24-9578-885848C39481}"/>
              </a:ext>
            </a:extLst>
          </p:cNvPr>
          <p:cNvCxnSpPr>
            <a:cxnSpLocks/>
          </p:cNvCxnSpPr>
          <p:nvPr/>
        </p:nvCxnSpPr>
        <p:spPr>
          <a:xfrm>
            <a:off x="2817460" y="4623045"/>
            <a:ext cx="0" cy="157848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2427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CFF1AD-128B-D75E-422E-29D7C9CC755E}"/>
              </a:ext>
            </a:extLst>
          </p:cNvPr>
          <p:cNvSpPr>
            <a:spLocks noGrp="1"/>
          </p:cNvSpPr>
          <p:nvPr>
            <p:ph type="title"/>
          </p:nvPr>
        </p:nvSpPr>
        <p:spPr>
          <a:xfrm>
            <a:off x="425509" y="208844"/>
            <a:ext cx="9649953" cy="980194"/>
          </a:xfrm>
        </p:spPr>
        <p:txBody>
          <a:bodyPr/>
          <a:lstStyle/>
          <a:p>
            <a:r>
              <a:rPr lang="en-US" dirty="0"/>
              <a:t>Automated Quality Control Example</a:t>
            </a:r>
          </a:p>
        </p:txBody>
      </p:sp>
      <p:pic>
        <p:nvPicPr>
          <p:cNvPr id="10" name="Picture 9">
            <a:extLst>
              <a:ext uri="{FF2B5EF4-FFF2-40B4-BE49-F238E27FC236}">
                <a16:creationId xmlns:a16="http://schemas.microsoft.com/office/drawing/2014/main" id="{9E131FD6-310D-A12D-6388-CA289DAFC4DC}"/>
              </a:ext>
            </a:extLst>
          </p:cNvPr>
          <p:cNvPicPr>
            <a:picLocks noChangeAspect="1"/>
          </p:cNvPicPr>
          <p:nvPr/>
        </p:nvPicPr>
        <p:blipFill>
          <a:blip r:embed="rId3"/>
          <a:stretch>
            <a:fillRect/>
          </a:stretch>
        </p:blipFill>
        <p:spPr>
          <a:xfrm>
            <a:off x="3175353" y="1850514"/>
            <a:ext cx="8540861" cy="4524983"/>
          </a:xfrm>
          <a:prstGeom prst="rect">
            <a:avLst/>
          </a:prstGeom>
          <a:ln w="19050">
            <a:solidFill>
              <a:schemeClr val="tx1"/>
            </a:solidFill>
          </a:ln>
        </p:spPr>
      </p:pic>
      <p:sp>
        <p:nvSpPr>
          <p:cNvPr id="11" name="TextBox 10">
            <a:extLst>
              <a:ext uri="{FF2B5EF4-FFF2-40B4-BE49-F238E27FC236}">
                <a16:creationId xmlns:a16="http://schemas.microsoft.com/office/drawing/2014/main" id="{06FFE4BC-6FAF-6AA9-E281-AC4E2981F940}"/>
              </a:ext>
            </a:extLst>
          </p:cNvPr>
          <p:cNvSpPr txBox="1"/>
          <p:nvPr/>
        </p:nvSpPr>
        <p:spPr>
          <a:xfrm>
            <a:off x="-845688" y="3676761"/>
            <a:ext cx="234167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Use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Ratio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2" name="TextBox 11">
            <a:extLst>
              <a:ext uri="{FF2B5EF4-FFF2-40B4-BE49-F238E27FC236}">
                <a16:creationId xmlns:a16="http://schemas.microsoft.com/office/drawing/2014/main" id="{0BD9A595-B4E3-626D-889D-4393FCA78440}"/>
              </a:ext>
            </a:extLst>
          </p:cNvPr>
          <p:cNvSpPr txBox="1"/>
          <p:nvPr/>
        </p:nvSpPr>
        <p:spPr>
          <a:xfrm>
            <a:off x="833679" y="3633502"/>
            <a:ext cx="2341674"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Hrs Affected UL Activity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5BDF97E1-5E77-9D7B-1147-D6CAEA9329C8}"/>
              </a:ext>
            </a:extLst>
          </p:cNvPr>
          <p:cNvSpPr txBox="1"/>
          <p:nvPr/>
        </p:nvSpPr>
        <p:spPr>
          <a:xfrm>
            <a:off x="598878" y="4038270"/>
            <a:ext cx="2672494"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Hrs Unaffected UL Activity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AFB955A5-25AA-FB3D-A525-C6F2191C636B}"/>
              </a:ext>
            </a:extLst>
          </p:cNvPr>
          <p:cNvSpPr txBox="1"/>
          <p:nvPr/>
        </p:nvSpPr>
        <p:spPr>
          <a:xfrm>
            <a:off x="775439" y="3748789"/>
            <a:ext cx="2341674"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_______________________</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5" name="TextBox 14">
            <a:extLst>
              <a:ext uri="{FF2B5EF4-FFF2-40B4-BE49-F238E27FC236}">
                <a16:creationId xmlns:a16="http://schemas.microsoft.com/office/drawing/2014/main" id="{A2436B6B-E6A2-E56F-A6CD-CC6E19FCB3A2}"/>
              </a:ext>
            </a:extLst>
          </p:cNvPr>
          <p:cNvSpPr txBox="1"/>
          <p:nvPr/>
        </p:nvSpPr>
        <p:spPr>
          <a:xfrm>
            <a:off x="-491417" y="3835886"/>
            <a:ext cx="2341674"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ptos" panose="02110004020202020204"/>
              <a:ea typeface="+mn-ea"/>
              <a:cs typeface="+mn-cs"/>
            </a:endParaRPr>
          </a:p>
        </p:txBody>
      </p:sp>
      <p:cxnSp>
        <p:nvCxnSpPr>
          <p:cNvPr id="17" name="Straight Arrow Connector 16">
            <a:extLst>
              <a:ext uri="{FF2B5EF4-FFF2-40B4-BE49-F238E27FC236}">
                <a16:creationId xmlns:a16="http://schemas.microsoft.com/office/drawing/2014/main" id="{CCD2BC3D-64ED-671B-CC1A-0974BB5D92E1}"/>
              </a:ext>
            </a:extLst>
          </p:cNvPr>
          <p:cNvCxnSpPr/>
          <p:nvPr/>
        </p:nvCxnSpPr>
        <p:spPr>
          <a:xfrm flipV="1">
            <a:off x="2810107" y="1850514"/>
            <a:ext cx="0" cy="157848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3C9A385-CA3A-9F48-A3AB-8FE236D15DD8}"/>
              </a:ext>
            </a:extLst>
          </p:cNvPr>
          <p:cNvSpPr txBox="1"/>
          <p:nvPr/>
        </p:nvSpPr>
        <p:spPr>
          <a:xfrm>
            <a:off x="475786" y="2224258"/>
            <a:ext cx="234167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ptos" panose="02110004020202020204"/>
                <a:ea typeface="+mn-ea"/>
                <a:cs typeface="+mn-cs"/>
              </a:rPr>
              <a:t>More affected vs. unaffected UL activity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722AA490-A5A3-40F5-A8C9-E2A0CFF3F0F9}"/>
              </a:ext>
            </a:extLst>
          </p:cNvPr>
          <p:cNvSpPr txBox="1"/>
          <p:nvPr/>
        </p:nvSpPr>
        <p:spPr>
          <a:xfrm>
            <a:off x="325149" y="5083073"/>
            <a:ext cx="234167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Aptos" panose="02110004020202020204"/>
                <a:ea typeface="+mn-ea"/>
                <a:cs typeface="+mn-cs"/>
              </a:rPr>
              <a:t>More unaffected vs. affected UL activity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000000"/>
              </a:solidFill>
              <a:effectLst/>
              <a:uLnTx/>
              <a:uFillTx/>
              <a:latin typeface="Aptos" panose="02110004020202020204"/>
              <a:ea typeface="+mn-ea"/>
              <a:cs typeface="+mn-cs"/>
            </a:endParaRPr>
          </a:p>
        </p:txBody>
      </p:sp>
      <p:cxnSp>
        <p:nvCxnSpPr>
          <p:cNvPr id="20" name="Straight Arrow Connector 19">
            <a:extLst>
              <a:ext uri="{FF2B5EF4-FFF2-40B4-BE49-F238E27FC236}">
                <a16:creationId xmlns:a16="http://schemas.microsoft.com/office/drawing/2014/main" id="{310F09A5-87D6-BB24-9578-885848C39481}"/>
              </a:ext>
            </a:extLst>
          </p:cNvPr>
          <p:cNvCxnSpPr>
            <a:cxnSpLocks/>
          </p:cNvCxnSpPr>
          <p:nvPr/>
        </p:nvCxnSpPr>
        <p:spPr>
          <a:xfrm>
            <a:off x="2817460" y="4623045"/>
            <a:ext cx="0" cy="1578486"/>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 name="Circle: Hollow 1">
            <a:extLst>
              <a:ext uri="{FF2B5EF4-FFF2-40B4-BE49-F238E27FC236}">
                <a16:creationId xmlns:a16="http://schemas.microsoft.com/office/drawing/2014/main" id="{362F5C28-2259-C6D1-233E-3C2E55521CC9}"/>
              </a:ext>
            </a:extLst>
          </p:cNvPr>
          <p:cNvSpPr/>
          <p:nvPr/>
        </p:nvSpPr>
        <p:spPr>
          <a:xfrm>
            <a:off x="6990944" y="1571652"/>
            <a:ext cx="2852973" cy="1068104"/>
          </a:xfrm>
          <a:prstGeom prst="donut">
            <a:avLst>
              <a:gd name="adj" fmla="val 10469"/>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282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420DB-05B0-4FB4-EAD6-6B520D64C196}"/>
              </a:ext>
            </a:extLst>
          </p:cNvPr>
          <p:cNvSpPr>
            <a:spLocks noGrp="1"/>
          </p:cNvSpPr>
          <p:nvPr>
            <p:ph type="title"/>
          </p:nvPr>
        </p:nvSpPr>
        <p:spPr>
          <a:xfrm>
            <a:off x="262672" y="344912"/>
            <a:ext cx="9649953" cy="980194"/>
          </a:xfrm>
        </p:spPr>
        <p:txBody>
          <a:bodyPr anchor="ctr">
            <a:normAutofit/>
          </a:bodyPr>
          <a:lstStyle/>
          <a:p>
            <a:r>
              <a:rPr lang="en-US" dirty="0"/>
              <a:t>Automated Quality Control Example</a:t>
            </a:r>
          </a:p>
        </p:txBody>
      </p:sp>
      <p:sp>
        <p:nvSpPr>
          <p:cNvPr id="15" name="Rectangle: Rounded Corners 14">
            <a:extLst>
              <a:ext uri="{FF2B5EF4-FFF2-40B4-BE49-F238E27FC236}">
                <a16:creationId xmlns:a16="http://schemas.microsoft.com/office/drawing/2014/main" id="{6C398020-CE63-E446-EE1B-6EFF95BD4F93}"/>
              </a:ext>
            </a:extLst>
          </p:cNvPr>
          <p:cNvSpPr/>
          <p:nvPr/>
        </p:nvSpPr>
        <p:spPr>
          <a:xfrm>
            <a:off x="262672" y="3501477"/>
            <a:ext cx="3205357" cy="1750741"/>
          </a:xfrm>
          <a:prstGeom prst="roundRect">
            <a:avLst/>
          </a:prstGeom>
          <a:solidFill>
            <a:schemeClr val="bg1">
              <a:lumMod val="85000"/>
            </a:schemeClr>
          </a:solid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Checkpoint 1:</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 data appear to have been collected correctly?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endParaRPr>
          </a:p>
        </p:txBody>
      </p:sp>
      <p:sp>
        <p:nvSpPr>
          <p:cNvPr id="16" name="Rectangle: Rounded Corners 15">
            <a:extLst>
              <a:ext uri="{FF2B5EF4-FFF2-40B4-BE49-F238E27FC236}">
                <a16:creationId xmlns:a16="http://schemas.microsoft.com/office/drawing/2014/main" id="{0F2E1908-3CB0-25A9-9687-2A9CA3249DDF}"/>
              </a:ext>
            </a:extLst>
          </p:cNvPr>
          <p:cNvSpPr/>
          <p:nvPr/>
        </p:nvSpPr>
        <p:spPr>
          <a:xfrm>
            <a:off x="4493321" y="3501477"/>
            <a:ext cx="3205357" cy="1750741"/>
          </a:xfrm>
          <a:prstGeom prst="roundRect">
            <a:avLst/>
          </a:prstGeom>
          <a:solidFill>
            <a:schemeClr val="bg1">
              <a:lumMod val="85000"/>
            </a:schemeClr>
          </a:solidFill>
          <a:ln w="762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Checkpoint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Does the data point of interest appear reasonable compared to other data?</a:t>
            </a:r>
          </a:p>
        </p:txBody>
      </p:sp>
      <p:sp>
        <p:nvSpPr>
          <p:cNvPr id="17" name="Rectangle: Rounded Corners 16">
            <a:extLst>
              <a:ext uri="{FF2B5EF4-FFF2-40B4-BE49-F238E27FC236}">
                <a16:creationId xmlns:a16="http://schemas.microsoft.com/office/drawing/2014/main" id="{FBD09458-9131-744F-6DBF-D3D14C61DAE6}"/>
              </a:ext>
            </a:extLst>
          </p:cNvPr>
          <p:cNvSpPr/>
          <p:nvPr/>
        </p:nvSpPr>
        <p:spPr>
          <a:xfrm>
            <a:off x="8723970" y="3501477"/>
            <a:ext cx="3205357" cy="1750741"/>
          </a:xfrm>
          <a:prstGeom prst="roundRect">
            <a:avLst/>
          </a:prstGeom>
          <a:solidFill>
            <a:schemeClr val="bg1">
              <a:lumMod val="85000"/>
            </a:schemeClr>
          </a:solidFill>
          <a:ln w="762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ptos" panose="02110004020202020204"/>
                <a:ea typeface="+mn-ea"/>
                <a:cs typeface="+mn-cs"/>
              </a:rPr>
              <a:t>Documentation that data point was inspected and any follow-up required</a:t>
            </a:r>
          </a:p>
        </p:txBody>
      </p:sp>
      <p:sp>
        <p:nvSpPr>
          <p:cNvPr id="22" name="Arrow: Right 21">
            <a:extLst>
              <a:ext uri="{FF2B5EF4-FFF2-40B4-BE49-F238E27FC236}">
                <a16:creationId xmlns:a16="http://schemas.microsoft.com/office/drawing/2014/main" id="{C1678B57-DEC3-CF02-2715-72E2FD5B5033}"/>
              </a:ext>
            </a:extLst>
          </p:cNvPr>
          <p:cNvSpPr/>
          <p:nvPr/>
        </p:nvSpPr>
        <p:spPr>
          <a:xfrm>
            <a:off x="3624146" y="4226307"/>
            <a:ext cx="702527" cy="3512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3" name="Arrow: Right 22">
            <a:extLst>
              <a:ext uri="{FF2B5EF4-FFF2-40B4-BE49-F238E27FC236}">
                <a16:creationId xmlns:a16="http://schemas.microsoft.com/office/drawing/2014/main" id="{C6E95942-1560-EAC0-EDFD-13901A880A48}"/>
              </a:ext>
            </a:extLst>
          </p:cNvPr>
          <p:cNvSpPr/>
          <p:nvPr/>
        </p:nvSpPr>
        <p:spPr>
          <a:xfrm>
            <a:off x="7860060" y="4201215"/>
            <a:ext cx="702527" cy="35126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5" name="Content Placeholder 2">
            <a:extLst>
              <a:ext uri="{FF2B5EF4-FFF2-40B4-BE49-F238E27FC236}">
                <a16:creationId xmlns:a16="http://schemas.microsoft.com/office/drawing/2014/main" id="{F77986C4-8E84-FD95-A370-BCCCCEC31307}"/>
              </a:ext>
            </a:extLst>
          </p:cNvPr>
          <p:cNvSpPr>
            <a:spLocks noGrp="1"/>
          </p:cNvSpPr>
          <p:nvPr>
            <p:ph sz="half" idx="1"/>
          </p:nvPr>
        </p:nvSpPr>
        <p:spPr>
          <a:xfrm>
            <a:off x="436136" y="1858082"/>
            <a:ext cx="11319728" cy="894877"/>
          </a:xfrm>
        </p:spPr>
        <p:txBody>
          <a:bodyPr>
            <a:normAutofit lnSpcReduction="10000"/>
          </a:bodyPr>
          <a:lstStyle/>
          <a:p>
            <a:pPr marL="0" indent="0" algn="ctr">
              <a:buNone/>
            </a:pPr>
            <a:r>
              <a:rPr lang="en-US" dirty="0">
                <a:latin typeface="Georgia" panose="02040502050405020303" pitchFamily="18" charset="0"/>
              </a:rPr>
              <a:t>Where are the opportunities for errors and what steps can be taken to check for these?</a:t>
            </a:r>
          </a:p>
        </p:txBody>
      </p:sp>
    </p:spTree>
    <p:extLst>
      <p:ext uri="{BB962C8B-B14F-4D97-AF65-F5344CB8AC3E}">
        <p14:creationId xmlns:p14="http://schemas.microsoft.com/office/powerpoint/2010/main" val="2603662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A06E0E4-ECA6-BBCF-C621-71F458004E62}"/>
              </a:ext>
            </a:extLst>
          </p:cNvPr>
          <p:cNvSpPr>
            <a:spLocks noGrp="1"/>
          </p:cNvSpPr>
          <p:nvPr>
            <p:ph idx="1"/>
          </p:nvPr>
        </p:nvSpPr>
        <p:spPr/>
        <p:txBody>
          <a:bodyPr/>
          <a:lstStyle/>
          <a:p>
            <a:r>
              <a:rPr lang="en-US" dirty="0">
                <a:latin typeface="Georgia" panose="02040502050405020303" pitchFamily="18" charset="0"/>
              </a:rPr>
              <a:t>Good data management and quality control is the foundation for any research project</a:t>
            </a:r>
          </a:p>
          <a:p>
            <a:r>
              <a:rPr lang="en-US" dirty="0">
                <a:latin typeface="Georgia" panose="02040502050405020303" pitchFamily="18" charset="0"/>
              </a:rPr>
              <a:t>Think about optimizing data management and quality control procedures early in study development and build in checkpoints to safeguard against errors</a:t>
            </a:r>
          </a:p>
          <a:p>
            <a:r>
              <a:rPr lang="en-US" dirty="0">
                <a:latin typeface="Georgia" panose="02040502050405020303" pitchFamily="18" charset="0"/>
              </a:rPr>
              <a:t>These efforts will pay off in:</a:t>
            </a:r>
          </a:p>
          <a:p>
            <a:pPr lvl="1"/>
            <a:r>
              <a:rPr lang="en-US" dirty="0">
                <a:latin typeface="Georgia" panose="02040502050405020303" pitchFamily="18" charset="0"/>
              </a:rPr>
              <a:t>Less likelihood of retracting article due to errors</a:t>
            </a:r>
          </a:p>
          <a:p>
            <a:pPr lvl="1"/>
            <a:r>
              <a:rPr lang="en-US" dirty="0">
                <a:latin typeface="Georgia" panose="02040502050405020303" pitchFamily="18" charset="0"/>
              </a:rPr>
              <a:t>Greater confidence in your scientific findings</a:t>
            </a:r>
          </a:p>
          <a:p>
            <a:pPr lvl="1"/>
            <a:r>
              <a:rPr lang="en-US" dirty="0">
                <a:latin typeface="Georgia" panose="02040502050405020303" pitchFamily="18" charset="0"/>
              </a:rPr>
              <a:t>Facilitate data sharing</a:t>
            </a:r>
          </a:p>
          <a:p>
            <a:pPr lvl="1"/>
            <a:endParaRPr lang="en-US" dirty="0">
              <a:latin typeface="Georgia" panose="02040502050405020303" pitchFamily="18" charset="0"/>
            </a:endParaRPr>
          </a:p>
          <a:p>
            <a:endParaRPr lang="en-US" dirty="0">
              <a:latin typeface="Georgia" panose="02040502050405020303" pitchFamily="18" charset="0"/>
            </a:endParaRPr>
          </a:p>
        </p:txBody>
      </p:sp>
      <p:sp>
        <p:nvSpPr>
          <p:cNvPr id="5" name="Title 4">
            <a:extLst>
              <a:ext uri="{FF2B5EF4-FFF2-40B4-BE49-F238E27FC236}">
                <a16:creationId xmlns:a16="http://schemas.microsoft.com/office/drawing/2014/main" id="{CE3CAEA6-89D1-8F27-281C-783B509A21FA}"/>
              </a:ext>
            </a:extLst>
          </p:cNvPr>
          <p:cNvSpPr>
            <a:spLocks noGrp="1"/>
          </p:cNvSpPr>
          <p:nvPr>
            <p:ph type="title"/>
          </p:nvPr>
        </p:nvSpPr>
        <p:spPr/>
        <p:txBody>
          <a:bodyPr/>
          <a:lstStyle/>
          <a:p>
            <a:r>
              <a:rPr lang="en-US" dirty="0"/>
              <a:t>In summary…</a:t>
            </a:r>
          </a:p>
        </p:txBody>
      </p:sp>
    </p:spTree>
    <p:extLst>
      <p:ext uri="{BB962C8B-B14F-4D97-AF65-F5344CB8AC3E}">
        <p14:creationId xmlns:p14="http://schemas.microsoft.com/office/powerpoint/2010/main" val="3955860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EA63E5-E410-6A02-C61F-3F2F1C14BB64}"/>
              </a:ext>
            </a:extLst>
          </p:cNvPr>
          <p:cNvPicPr>
            <a:picLocks noChangeAspect="1"/>
          </p:cNvPicPr>
          <p:nvPr/>
        </p:nvPicPr>
        <p:blipFill>
          <a:blip r:embed="rId3"/>
          <a:stretch>
            <a:fillRect/>
          </a:stretch>
        </p:blipFill>
        <p:spPr>
          <a:xfrm>
            <a:off x="2850608" y="423355"/>
            <a:ext cx="6011289" cy="6011289"/>
          </a:xfrm>
          <a:prstGeom prst="rect">
            <a:avLst/>
          </a:prstGeom>
        </p:spPr>
      </p:pic>
      <p:sp>
        <p:nvSpPr>
          <p:cNvPr id="5" name="TextBox 4">
            <a:extLst>
              <a:ext uri="{FF2B5EF4-FFF2-40B4-BE49-F238E27FC236}">
                <a16:creationId xmlns:a16="http://schemas.microsoft.com/office/drawing/2014/main" id="{9A4D385B-50DE-9BB3-3340-2BF530915F8D}"/>
              </a:ext>
            </a:extLst>
          </p:cNvPr>
          <p:cNvSpPr txBox="1"/>
          <p:nvPr/>
        </p:nvSpPr>
        <p:spPr>
          <a:xfrm>
            <a:off x="7963056" y="3659243"/>
            <a:ext cx="35189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Planning for Dissemination: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Leveraging Data Science to Improve Reproducibility</a:t>
            </a:r>
          </a:p>
        </p:txBody>
      </p:sp>
      <p:sp>
        <p:nvSpPr>
          <p:cNvPr id="6" name="TextBox 5">
            <a:extLst>
              <a:ext uri="{FF2B5EF4-FFF2-40B4-BE49-F238E27FC236}">
                <a16:creationId xmlns:a16="http://schemas.microsoft.com/office/drawing/2014/main" id="{40BE3C62-A974-02DE-5B64-96788E1749D9}"/>
              </a:ext>
            </a:extLst>
          </p:cNvPr>
          <p:cNvSpPr txBox="1"/>
          <p:nvPr/>
        </p:nvSpPr>
        <p:spPr>
          <a:xfrm>
            <a:off x="782976" y="2749249"/>
            <a:ext cx="3675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Data Collection &amp; Quality Control</a:t>
            </a:r>
          </a:p>
        </p:txBody>
      </p:sp>
      <p:sp>
        <p:nvSpPr>
          <p:cNvPr id="7" name="TextBox 6">
            <a:extLst>
              <a:ext uri="{FF2B5EF4-FFF2-40B4-BE49-F238E27FC236}">
                <a16:creationId xmlns:a16="http://schemas.microsoft.com/office/drawing/2014/main" id="{3B0E4912-08A6-C900-2195-B3215F3242BA}"/>
              </a:ext>
            </a:extLst>
          </p:cNvPr>
          <p:cNvSpPr txBox="1"/>
          <p:nvPr/>
        </p:nvSpPr>
        <p:spPr>
          <a:xfrm>
            <a:off x="7246957" y="1487301"/>
            <a:ext cx="52725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Communicating Data through Visualization</a:t>
            </a:r>
          </a:p>
        </p:txBody>
      </p:sp>
      <p:sp>
        <p:nvSpPr>
          <p:cNvPr id="8" name="TextBox 7">
            <a:extLst>
              <a:ext uri="{FF2B5EF4-FFF2-40B4-BE49-F238E27FC236}">
                <a16:creationId xmlns:a16="http://schemas.microsoft.com/office/drawing/2014/main" id="{E000D94B-D823-F20B-0FE1-E7CAE4AA39D3}"/>
              </a:ext>
            </a:extLst>
          </p:cNvPr>
          <p:cNvSpPr txBox="1"/>
          <p:nvPr/>
        </p:nvSpPr>
        <p:spPr>
          <a:xfrm>
            <a:off x="1688480" y="1399463"/>
            <a:ext cx="27701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Data Sharing and Re-Use</a:t>
            </a:r>
          </a:p>
        </p:txBody>
      </p:sp>
      <p:sp>
        <p:nvSpPr>
          <p:cNvPr id="9" name="TextBox 8">
            <a:extLst>
              <a:ext uri="{FF2B5EF4-FFF2-40B4-BE49-F238E27FC236}">
                <a16:creationId xmlns:a16="http://schemas.microsoft.com/office/drawing/2014/main" id="{A153B27D-03AC-4C31-F184-D5252B20630F}"/>
              </a:ext>
            </a:extLst>
          </p:cNvPr>
          <p:cNvSpPr txBox="1"/>
          <p:nvPr/>
        </p:nvSpPr>
        <p:spPr>
          <a:xfrm>
            <a:off x="230493" y="6203811"/>
            <a:ext cx="75950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Aptos" panose="02110004020202020204"/>
                <a:ea typeface="+mn-ea"/>
                <a:cs typeface="+mn-cs"/>
              </a:rPr>
              <a:t>Key Milestones in the Pathway to Publication</a:t>
            </a:r>
          </a:p>
        </p:txBody>
      </p:sp>
    </p:spTree>
    <p:extLst>
      <p:ext uri="{BB962C8B-B14F-4D97-AF65-F5344CB8AC3E}">
        <p14:creationId xmlns:p14="http://schemas.microsoft.com/office/powerpoint/2010/main" val="3405247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9C69FB-F6E6-9F85-F5C8-BBD9AF383383}"/>
              </a:ext>
            </a:extLst>
          </p:cNvPr>
          <p:cNvSpPr>
            <a:spLocks noGrp="1"/>
          </p:cNvSpPr>
          <p:nvPr>
            <p:ph type="body" sz="quarter" idx="10"/>
          </p:nvPr>
        </p:nvSpPr>
        <p:spPr/>
        <p:txBody>
          <a:bodyPr/>
          <a:lstStyle/>
          <a:p>
            <a:r>
              <a:rPr lang="en-US" dirty="0"/>
              <a:t>Allison Miller, PT, DPT, PhD, NCS</a:t>
            </a:r>
          </a:p>
          <a:p>
            <a:r>
              <a:rPr lang="en-US" dirty="0"/>
              <a:t>Postdoctoral Research Scholar</a:t>
            </a:r>
          </a:p>
          <a:p>
            <a:r>
              <a:rPr lang="en-US" dirty="0">
                <a:hlinkClick r:id="rId2"/>
              </a:rPr>
              <a:t>miller.allison@wustl.edu</a:t>
            </a:r>
            <a:r>
              <a:rPr lang="en-US" dirty="0"/>
              <a:t> </a:t>
            </a:r>
          </a:p>
        </p:txBody>
      </p:sp>
    </p:spTree>
    <p:extLst>
      <p:ext uri="{BB962C8B-B14F-4D97-AF65-F5344CB8AC3E}">
        <p14:creationId xmlns:p14="http://schemas.microsoft.com/office/powerpoint/2010/main" val="207639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E94DE-CA83-3EBF-DEFF-3497D20B4E6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45CA6F9-0E58-886F-1F89-3A59F1745CAE}"/>
              </a:ext>
            </a:extLst>
          </p:cNvPr>
          <p:cNvPicPr>
            <a:picLocks noChangeAspect="1"/>
          </p:cNvPicPr>
          <p:nvPr/>
        </p:nvPicPr>
        <p:blipFill>
          <a:blip r:embed="rId3"/>
          <a:stretch>
            <a:fillRect/>
          </a:stretch>
        </p:blipFill>
        <p:spPr>
          <a:xfrm>
            <a:off x="2850608" y="423355"/>
            <a:ext cx="6011289" cy="6011289"/>
          </a:xfrm>
          <a:prstGeom prst="rect">
            <a:avLst/>
          </a:prstGeom>
        </p:spPr>
      </p:pic>
      <p:sp>
        <p:nvSpPr>
          <p:cNvPr id="5" name="TextBox 4">
            <a:extLst>
              <a:ext uri="{FF2B5EF4-FFF2-40B4-BE49-F238E27FC236}">
                <a16:creationId xmlns:a16="http://schemas.microsoft.com/office/drawing/2014/main" id="{E5B1798B-A3B6-4024-D26D-81BEE47C98B2}"/>
              </a:ext>
            </a:extLst>
          </p:cNvPr>
          <p:cNvSpPr txBox="1"/>
          <p:nvPr/>
        </p:nvSpPr>
        <p:spPr>
          <a:xfrm>
            <a:off x="7963056" y="3659243"/>
            <a:ext cx="35189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Planning for Dissemination: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Leveraging Data Science to Improve Reproducibility</a:t>
            </a:r>
          </a:p>
        </p:txBody>
      </p:sp>
      <p:sp>
        <p:nvSpPr>
          <p:cNvPr id="6" name="TextBox 5">
            <a:extLst>
              <a:ext uri="{FF2B5EF4-FFF2-40B4-BE49-F238E27FC236}">
                <a16:creationId xmlns:a16="http://schemas.microsoft.com/office/drawing/2014/main" id="{613A073C-66A2-46AD-1927-1DC49293206B}"/>
              </a:ext>
            </a:extLst>
          </p:cNvPr>
          <p:cNvSpPr txBox="1"/>
          <p:nvPr/>
        </p:nvSpPr>
        <p:spPr>
          <a:xfrm>
            <a:off x="782976" y="2749249"/>
            <a:ext cx="3675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Data Collection &amp; Quality Control</a:t>
            </a:r>
          </a:p>
        </p:txBody>
      </p:sp>
      <p:sp>
        <p:nvSpPr>
          <p:cNvPr id="7" name="TextBox 6">
            <a:extLst>
              <a:ext uri="{FF2B5EF4-FFF2-40B4-BE49-F238E27FC236}">
                <a16:creationId xmlns:a16="http://schemas.microsoft.com/office/drawing/2014/main" id="{F977901E-0060-39FD-F5CE-7B3F0BFBDC87}"/>
              </a:ext>
            </a:extLst>
          </p:cNvPr>
          <p:cNvSpPr txBox="1"/>
          <p:nvPr/>
        </p:nvSpPr>
        <p:spPr>
          <a:xfrm>
            <a:off x="7246957" y="1487301"/>
            <a:ext cx="52725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Communicating Data through Visualization</a:t>
            </a:r>
          </a:p>
        </p:txBody>
      </p:sp>
      <p:sp>
        <p:nvSpPr>
          <p:cNvPr id="8" name="TextBox 7">
            <a:extLst>
              <a:ext uri="{FF2B5EF4-FFF2-40B4-BE49-F238E27FC236}">
                <a16:creationId xmlns:a16="http://schemas.microsoft.com/office/drawing/2014/main" id="{CF5FF500-DD99-581B-DE90-62EFC12E77C2}"/>
              </a:ext>
            </a:extLst>
          </p:cNvPr>
          <p:cNvSpPr txBox="1"/>
          <p:nvPr/>
        </p:nvSpPr>
        <p:spPr>
          <a:xfrm>
            <a:off x="1688480" y="1399463"/>
            <a:ext cx="27701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Data Sharing and Re-Use</a:t>
            </a:r>
          </a:p>
        </p:txBody>
      </p:sp>
      <p:sp>
        <p:nvSpPr>
          <p:cNvPr id="9" name="TextBox 8">
            <a:extLst>
              <a:ext uri="{FF2B5EF4-FFF2-40B4-BE49-F238E27FC236}">
                <a16:creationId xmlns:a16="http://schemas.microsoft.com/office/drawing/2014/main" id="{E6FFDDFC-A978-19A8-AAF6-818C9DBEBB78}"/>
              </a:ext>
            </a:extLst>
          </p:cNvPr>
          <p:cNvSpPr txBox="1"/>
          <p:nvPr/>
        </p:nvSpPr>
        <p:spPr>
          <a:xfrm>
            <a:off x="230493" y="6203811"/>
            <a:ext cx="75950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Aptos" panose="02110004020202020204"/>
                <a:ea typeface="+mn-ea"/>
                <a:cs typeface="+mn-cs"/>
              </a:rPr>
              <a:t>Key Milestones in the Pathway to Publication</a:t>
            </a:r>
          </a:p>
        </p:txBody>
      </p:sp>
    </p:spTree>
    <p:extLst>
      <p:ext uri="{BB962C8B-B14F-4D97-AF65-F5344CB8AC3E}">
        <p14:creationId xmlns:p14="http://schemas.microsoft.com/office/powerpoint/2010/main" val="402867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panose="020F0502020204030204"/>
              <a:ea typeface="+mn-ea"/>
              <a:cs typeface="+mn-cs"/>
            </a:endParaRPr>
          </a:p>
        </p:txBody>
      </p:sp>
      <p:sp>
        <p:nvSpPr>
          <p:cNvPr id="2" name="Title 1">
            <a:extLst>
              <a:ext uri="{FF2B5EF4-FFF2-40B4-BE49-F238E27FC236}">
                <a16:creationId xmlns:a16="http://schemas.microsoft.com/office/drawing/2014/main" id="{3FC60D0B-49E5-B48E-4915-96364BCFB60F}"/>
              </a:ext>
            </a:extLst>
          </p:cNvPr>
          <p:cNvSpPr>
            <a:spLocks noGrp="1"/>
          </p:cNvSpPr>
          <p:nvPr>
            <p:ph type="ctrTitle"/>
          </p:nvPr>
        </p:nvSpPr>
        <p:spPr>
          <a:xfrm>
            <a:off x="5289754" y="639097"/>
            <a:ext cx="6253317" cy="3686015"/>
          </a:xfrm>
        </p:spPr>
        <p:txBody>
          <a:bodyPr>
            <a:normAutofit/>
          </a:bodyPr>
          <a:lstStyle/>
          <a:p>
            <a:r>
              <a:rPr lang="en-US" sz="7400" dirty="0"/>
              <a:t>Data Visualization for Communication</a:t>
            </a:r>
          </a:p>
        </p:txBody>
      </p:sp>
      <p:sp>
        <p:nvSpPr>
          <p:cNvPr id="3" name="Subtitle 2">
            <a:extLst>
              <a:ext uri="{FF2B5EF4-FFF2-40B4-BE49-F238E27FC236}">
                <a16:creationId xmlns:a16="http://schemas.microsoft.com/office/drawing/2014/main" id="{94287AB9-4CA9-4303-BD06-5469F7F78DDF}"/>
              </a:ext>
            </a:extLst>
          </p:cNvPr>
          <p:cNvSpPr>
            <a:spLocks noGrp="1"/>
          </p:cNvSpPr>
          <p:nvPr>
            <p:ph type="subTitle" idx="1"/>
          </p:nvPr>
        </p:nvSpPr>
        <p:spPr>
          <a:xfrm>
            <a:off x="5289753" y="4672739"/>
            <a:ext cx="6269347" cy="1021498"/>
          </a:xfrm>
        </p:spPr>
        <p:txBody>
          <a:bodyPr>
            <a:normAutofit fontScale="92500" lnSpcReduction="10000"/>
          </a:bodyPr>
          <a:lstStyle/>
          <a:p>
            <a:r>
              <a:rPr lang="en-US" dirty="0">
                <a:solidFill>
                  <a:schemeClr val="tx1">
                    <a:lumMod val="85000"/>
                    <a:lumOff val="15000"/>
                  </a:schemeClr>
                </a:solidFill>
              </a:rPr>
              <a:t>The good, the Bad and the Ugly.</a:t>
            </a:r>
          </a:p>
          <a:p>
            <a:r>
              <a:rPr lang="en-US" dirty="0">
                <a:solidFill>
                  <a:schemeClr val="tx1">
                    <a:lumMod val="85000"/>
                    <a:lumOff val="15000"/>
                  </a:schemeClr>
                </a:solidFill>
              </a:rPr>
              <a:t>Dr. Andrew Hooyman, PhD, </a:t>
            </a:r>
            <a:r>
              <a:rPr lang="en-US" dirty="0" err="1">
                <a:solidFill>
                  <a:schemeClr val="tx1">
                    <a:lumMod val="85000"/>
                    <a:lumOff val="15000"/>
                  </a:schemeClr>
                </a:solidFill>
              </a:rPr>
              <a:t>Gstat</a:t>
            </a:r>
            <a:endParaRPr lang="en-US" dirty="0">
              <a:solidFill>
                <a:schemeClr val="tx1">
                  <a:lumMod val="85000"/>
                  <a:lumOff val="15000"/>
                </a:schemeClr>
              </a:solidFill>
            </a:endParaRPr>
          </a:p>
        </p:txBody>
      </p:sp>
      <p:pic>
        <p:nvPicPr>
          <p:cNvPr id="4" name="Picture 3">
            <a:extLst>
              <a:ext uri="{FF2B5EF4-FFF2-40B4-BE49-F238E27FC236}">
                <a16:creationId xmlns:a16="http://schemas.microsoft.com/office/drawing/2014/main" id="{18E72133-1DA6-2914-3DD8-552F58AFBA61}"/>
              </a:ext>
            </a:extLst>
          </p:cNvPr>
          <p:cNvPicPr>
            <a:picLocks noChangeAspect="1"/>
          </p:cNvPicPr>
          <p:nvPr/>
        </p:nvPicPr>
        <p:blipFill>
          <a:blip r:embed="rId2"/>
          <a:srcRect l="21978" r="32567" b="-2"/>
          <a:stretch/>
        </p:blipFill>
        <p:spPr>
          <a:xfrm>
            <a:off x="-1" y="1"/>
            <a:ext cx="4635315" cy="6857999"/>
          </a:xfrm>
          <a:prstGeom prst="rect">
            <a:avLst/>
          </a:prstGeom>
        </p:spPr>
      </p:pic>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661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FA8C-0C3E-B23B-F2CB-02C0037977B3}"/>
              </a:ext>
            </a:extLst>
          </p:cNvPr>
          <p:cNvSpPr>
            <a:spLocks noGrp="1"/>
          </p:cNvSpPr>
          <p:nvPr>
            <p:ph type="title"/>
          </p:nvPr>
        </p:nvSpPr>
        <p:spPr/>
        <p:txBody>
          <a:bodyPr/>
          <a:lstStyle/>
          <a:p>
            <a:r>
              <a:rPr lang="en-US" dirty="0"/>
              <a:t>How I use Data Visualization</a:t>
            </a:r>
          </a:p>
        </p:txBody>
      </p:sp>
      <p:sp>
        <p:nvSpPr>
          <p:cNvPr id="3" name="Content Placeholder 2">
            <a:extLst>
              <a:ext uri="{FF2B5EF4-FFF2-40B4-BE49-F238E27FC236}">
                <a16:creationId xmlns:a16="http://schemas.microsoft.com/office/drawing/2014/main" id="{669FCB4F-9823-CA63-60C6-2D8F8C1090E4}"/>
              </a:ext>
            </a:extLst>
          </p:cNvPr>
          <p:cNvSpPr>
            <a:spLocks noGrp="1"/>
          </p:cNvSpPr>
          <p:nvPr>
            <p:ph idx="1"/>
          </p:nvPr>
        </p:nvSpPr>
        <p:spPr>
          <a:xfrm>
            <a:off x="1097279" y="2108201"/>
            <a:ext cx="4799825" cy="3760891"/>
          </a:xfrm>
        </p:spPr>
        <p:txBody>
          <a:bodyPr>
            <a:normAutofit/>
          </a:bodyPr>
          <a:lstStyle/>
          <a:p>
            <a:r>
              <a:rPr lang="en-US" sz="2400" dirty="0"/>
              <a:t>Data continues to get bigger, and analyses more complex.</a:t>
            </a:r>
          </a:p>
          <a:p>
            <a:r>
              <a:rPr lang="en-US" sz="2400" dirty="0"/>
              <a:t>Statistical jargon can also create confusion.</a:t>
            </a:r>
          </a:p>
          <a:p>
            <a:pPr lvl="1"/>
            <a:r>
              <a:rPr lang="en-US" sz="2200" dirty="0"/>
              <a:t>Regression versus linear model?</a:t>
            </a:r>
          </a:p>
          <a:p>
            <a:r>
              <a:rPr lang="en-US" sz="2400" dirty="0"/>
              <a:t>But a figure helps cut through the noise.</a:t>
            </a:r>
          </a:p>
        </p:txBody>
      </p:sp>
      <p:pic>
        <p:nvPicPr>
          <p:cNvPr id="4" name="Picture 3" descr="A group of black letters&#10;&#10;Description automatically generated">
            <a:extLst>
              <a:ext uri="{FF2B5EF4-FFF2-40B4-BE49-F238E27FC236}">
                <a16:creationId xmlns:a16="http://schemas.microsoft.com/office/drawing/2014/main" id="{22E51EA1-0185-7F49-D26E-AB25BB59C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pic>
        <p:nvPicPr>
          <p:cNvPr id="9" name="Picture 8" descr="A diagram of a pie chart&#10;&#10;Description automatically generated">
            <a:extLst>
              <a:ext uri="{FF2B5EF4-FFF2-40B4-BE49-F238E27FC236}">
                <a16:creationId xmlns:a16="http://schemas.microsoft.com/office/drawing/2014/main" id="{5A8817C2-87B6-8964-4B1D-FD755C7CC878}"/>
              </a:ext>
            </a:extLst>
          </p:cNvPr>
          <p:cNvPicPr>
            <a:picLocks noChangeAspect="1"/>
          </p:cNvPicPr>
          <p:nvPr/>
        </p:nvPicPr>
        <p:blipFill>
          <a:blip r:embed="rId3">
            <a:extLst>
              <a:ext uri="{28A0092B-C50C-407E-A947-70E740481C1C}">
                <a14:useLocalDpi xmlns:a14="http://schemas.microsoft.com/office/drawing/2010/main" val="0"/>
              </a:ext>
            </a:extLst>
          </a:blip>
          <a:srcRect r="50000"/>
          <a:stretch/>
        </p:blipFill>
        <p:spPr>
          <a:xfrm>
            <a:off x="7306352" y="2854587"/>
            <a:ext cx="4058255" cy="4003413"/>
          </a:xfrm>
          <a:prstGeom prst="rect">
            <a:avLst/>
          </a:prstGeom>
        </p:spPr>
      </p:pic>
      <p:sp>
        <p:nvSpPr>
          <p:cNvPr id="11" name="TextBox 10">
            <a:extLst>
              <a:ext uri="{FF2B5EF4-FFF2-40B4-BE49-F238E27FC236}">
                <a16:creationId xmlns:a16="http://schemas.microsoft.com/office/drawing/2014/main" id="{443EC4A4-EA35-0FAA-A28C-5371B78C991A}"/>
              </a:ext>
            </a:extLst>
          </p:cNvPr>
          <p:cNvSpPr txBox="1"/>
          <p:nvPr/>
        </p:nvSpPr>
        <p:spPr>
          <a:xfrm>
            <a:off x="7385001" y="1908560"/>
            <a:ext cx="357020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nivers" panose="020F0502020204030204"/>
                <a:ea typeface="+mn-ea"/>
                <a:cs typeface="+mn-cs"/>
              </a:rPr>
              <a:t>Visual of Reported Outcome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nivers" panose="020F0502020204030204"/>
                <a:ea typeface="+mn-ea"/>
                <a:cs typeface="+mn-cs"/>
              </a:rPr>
              <a:t>Measures for Neuropathic Pain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nivers" panose="020F0502020204030204"/>
                <a:ea typeface="+mn-ea"/>
                <a:cs typeface="+mn-cs"/>
              </a:rPr>
              <a:t>Mayo-Wilson et al. 2018</a:t>
            </a:r>
          </a:p>
        </p:txBody>
      </p:sp>
    </p:spTree>
    <p:extLst>
      <p:ext uri="{BB962C8B-B14F-4D97-AF65-F5344CB8AC3E}">
        <p14:creationId xmlns:p14="http://schemas.microsoft.com/office/powerpoint/2010/main" val="1067626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1DA6-C5DA-F934-689A-2291A361BF67}"/>
              </a:ext>
            </a:extLst>
          </p:cNvPr>
          <p:cNvSpPr>
            <a:spLocks noGrp="1"/>
          </p:cNvSpPr>
          <p:nvPr>
            <p:ph type="title"/>
          </p:nvPr>
        </p:nvSpPr>
        <p:spPr/>
        <p:txBody>
          <a:bodyPr/>
          <a:lstStyle/>
          <a:p>
            <a:r>
              <a:rPr lang="en-US" dirty="0"/>
              <a:t>The Purpose of a Plot</a:t>
            </a:r>
          </a:p>
        </p:txBody>
      </p:sp>
      <p:sp>
        <p:nvSpPr>
          <p:cNvPr id="3" name="Content Placeholder 2">
            <a:extLst>
              <a:ext uri="{FF2B5EF4-FFF2-40B4-BE49-F238E27FC236}">
                <a16:creationId xmlns:a16="http://schemas.microsoft.com/office/drawing/2014/main" id="{FF465E72-F415-40B6-B37F-C6219640502A}"/>
              </a:ext>
            </a:extLst>
          </p:cNvPr>
          <p:cNvSpPr>
            <a:spLocks noGrp="1"/>
          </p:cNvSpPr>
          <p:nvPr>
            <p:ph idx="1"/>
          </p:nvPr>
        </p:nvSpPr>
        <p:spPr>
          <a:xfrm>
            <a:off x="677075" y="2108201"/>
            <a:ext cx="5339818" cy="3760891"/>
          </a:xfrm>
        </p:spPr>
        <p:txBody>
          <a:bodyPr>
            <a:normAutofit fontScale="92500" lnSpcReduction="20000"/>
          </a:bodyPr>
          <a:lstStyle/>
          <a:p>
            <a:r>
              <a:rPr lang="en-US" sz="2400" dirty="0"/>
              <a:t>Communicate measures of central tendency</a:t>
            </a:r>
          </a:p>
          <a:p>
            <a:pPr lvl="1"/>
            <a:r>
              <a:rPr lang="en-US" sz="2200" dirty="0"/>
              <a:t>Mean, median, mode</a:t>
            </a:r>
          </a:p>
          <a:p>
            <a:r>
              <a:rPr lang="en-US" sz="2400" dirty="0"/>
              <a:t>Communicate measures of dispersion</a:t>
            </a:r>
          </a:p>
          <a:p>
            <a:pPr lvl="1"/>
            <a:r>
              <a:rPr lang="en-US" sz="2200" dirty="0"/>
              <a:t>Standard deviation, range, interquartile range</a:t>
            </a:r>
          </a:p>
          <a:p>
            <a:r>
              <a:rPr lang="en-US" sz="2400" dirty="0"/>
              <a:t>Communicate statistical results</a:t>
            </a:r>
          </a:p>
          <a:p>
            <a:pPr lvl="1"/>
            <a:r>
              <a:rPr lang="en-US" sz="2200" dirty="0"/>
              <a:t>Linear and non-linear trends</a:t>
            </a:r>
          </a:p>
          <a:p>
            <a:pPr lvl="1"/>
            <a:r>
              <a:rPr lang="en-US" sz="2200" dirty="0"/>
              <a:t>Within and between group differences</a:t>
            </a:r>
          </a:p>
        </p:txBody>
      </p:sp>
      <p:pic>
        <p:nvPicPr>
          <p:cNvPr id="4" name="Picture 3" descr="A group of black letters&#10;&#10;Description automatically generated">
            <a:extLst>
              <a:ext uri="{FF2B5EF4-FFF2-40B4-BE49-F238E27FC236}">
                <a16:creationId xmlns:a16="http://schemas.microsoft.com/office/drawing/2014/main" id="{A3C035C2-5804-FCA7-B99A-479E0DA48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pic>
        <p:nvPicPr>
          <p:cNvPr id="8" name="Picture 7" descr="A graph with a line and a red line&#10;&#10;Description automatically generated">
            <a:extLst>
              <a:ext uri="{FF2B5EF4-FFF2-40B4-BE49-F238E27FC236}">
                <a16:creationId xmlns:a16="http://schemas.microsoft.com/office/drawing/2014/main" id="{75CB1FF0-B338-4930-AC63-60499F431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74581"/>
            <a:ext cx="5715000" cy="3581400"/>
          </a:xfrm>
          <a:prstGeom prst="rect">
            <a:avLst/>
          </a:prstGeom>
        </p:spPr>
      </p:pic>
      <p:sp>
        <p:nvSpPr>
          <p:cNvPr id="9" name="TextBox 8">
            <a:extLst>
              <a:ext uri="{FF2B5EF4-FFF2-40B4-BE49-F238E27FC236}">
                <a16:creationId xmlns:a16="http://schemas.microsoft.com/office/drawing/2014/main" id="{A53F7C83-06C6-0146-920B-97F61C70AEFA}"/>
              </a:ext>
            </a:extLst>
          </p:cNvPr>
          <p:cNvSpPr txBox="1"/>
          <p:nvPr/>
        </p:nvSpPr>
        <p:spPr>
          <a:xfrm>
            <a:off x="7133716" y="5616810"/>
            <a:ext cx="335220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nivers" panose="020F0502020204030204"/>
                <a:ea typeface="+mn-ea"/>
                <a:cs typeface="+mn-cs"/>
              </a:rPr>
              <a:t>Spurious Correlation #24,133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Univers" panose="020F0502020204030204"/>
                <a:ea typeface="+mn-ea"/>
                <a:cs typeface="+mn-cs"/>
              </a:rPr>
              <a:t>By Tyler </a:t>
            </a:r>
            <a:r>
              <a:rPr kumimoji="0" lang="en-US" sz="1800" b="0" i="0" u="none" strike="noStrike" kern="1200" cap="none" spc="0" normalizeH="0" baseline="0" noProof="0" dirty="0" err="1">
                <a:ln>
                  <a:noFill/>
                </a:ln>
                <a:solidFill>
                  <a:srgbClr val="000000"/>
                </a:solidFill>
                <a:effectLst/>
                <a:uLnTx/>
                <a:uFillTx/>
                <a:latin typeface="Univers" panose="020F0502020204030204"/>
                <a:ea typeface="+mn-ea"/>
                <a:cs typeface="+mn-cs"/>
              </a:rPr>
              <a:t>Visgen</a:t>
            </a:r>
            <a:endParaRPr kumimoji="0" lang="en-US" sz="1800" b="0" i="0" u="none" strike="noStrike" kern="1200" cap="none" spc="0" normalizeH="0" baseline="0" noProof="0" dirty="0">
              <a:ln>
                <a:noFill/>
              </a:ln>
              <a:solidFill>
                <a:srgbClr val="000000"/>
              </a:solidFill>
              <a:effectLst/>
              <a:uLnTx/>
              <a:uFillTx/>
              <a:latin typeface="Univers" panose="020F0502020204030204"/>
              <a:ea typeface="+mn-ea"/>
              <a:cs typeface="+mn-cs"/>
            </a:endParaRPr>
          </a:p>
        </p:txBody>
      </p:sp>
    </p:spTree>
    <p:extLst>
      <p:ext uri="{BB962C8B-B14F-4D97-AF65-F5344CB8AC3E}">
        <p14:creationId xmlns:p14="http://schemas.microsoft.com/office/powerpoint/2010/main" val="95029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4B377-15C6-75DA-AC3B-0219E0880022}"/>
              </a:ext>
            </a:extLst>
          </p:cNvPr>
          <p:cNvSpPr>
            <a:spLocks noGrp="1"/>
          </p:cNvSpPr>
          <p:nvPr>
            <p:ph type="title"/>
          </p:nvPr>
        </p:nvSpPr>
        <p:spPr/>
        <p:txBody>
          <a:bodyPr/>
          <a:lstStyle/>
          <a:p>
            <a:r>
              <a:rPr lang="en-US" dirty="0"/>
              <a:t>Purpose of a Plot (Continued)</a:t>
            </a:r>
          </a:p>
        </p:txBody>
      </p:sp>
      <p:sp>
        <p:nvSpPr>
          <p:cNvPr id="3" name="Content Placeholder 2">
            <a:extLst>
              <a:ext uri="{FF2B5EF4-FFF2-40B4-BE49-F238E27FC236}">
                <a16:creationId xmlns:a16="http://schemas.microsoft.com/office/drawing/2014/main" id="{F775ADAE-DD6E-DDE7-CB53-CB056BA7874A}"/>
              </a:ext>
            </a:extLst>
          </p:cNvPr>
          <p:cNvSpPr>
            <a:spLocks noGrp="1"/>
          </p:cNvSpPr>
          <p:nvPr>
            <p:ph idx="1"/>
          </p:nvPr>
        </p:nvSpPr>
        <p:spPr/>
        <p:txBody>
          <a:bodyPr>
            <a:normAutofit/>
          </a:bodyPr>
          <a:lstStyle/>
          <a:p>
            <a:r>
              <a:rPr lang="en-US" sz="2400" dirty="0"/>
              <a:t>Although the main goal of a graph is to communicate generalized measures and trends.</a:t>
            </a:r>
          </a:p>
          <a:p>
            <a:endParaRPr lang="en-US" sz="2400" dirty="0"/>
          </a:p>
          <a:p>
            <a:r>
              <a:rPr lang="en-US" sz="2400" dirty="0"/>
              <a:t>Visualization of individual participant data is informative and should be included.</a:t>
            </a:r>
          </a:p>
        </p:txBody>
      </p:sp>
      <p:pic>
        <p:nvPicPr>
          <p:cNvPr id="4" name="Picture 3" descr="A group of black letters&#10;&#10;Description automatically generated">
            <a:extLst>
              <a:ext uri="{FF2B5EF4-FFF2-40B4-BE49-F238E27FC236}">
                <a16:creationId xmlns:a16="http://schemas.microsoft.com/office/drawing/2014/main" id="{C1E63077-322D-6B3B-6617-0A368FD30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2955959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B019-BCE9-314D-02FF-9708CB1A3D0D}"/>
              </a:ext>
            </a:extLst>
          </p:cNvPr>
          <p:cNvSpPr>
            <a:spLocks noGrp="1"/>
          </p:cNvSpPr>
          <p:nvPr>
            <p:ph type="title"/>
          </p:nvPr>
        </p:nvSpPr>
        <p:spPr/>
        <p:txBody>
          <a:bodyPr/>
          <a:lstStyle/>
          <a:p>
            <a:r>
              <a:rPr lang="en-US" dirty="0"/>
              <a:t>The Purpose of a Plot</a:t>
            </a:r>
          </a:p>
        </p:txBody>
      </p:sp>
      <p:sp>
        <p:nvSpPr>
          <p:cNvPr id="3" name="Content Placeholder 2">
            <a:extLst>
              <a:ext uri="{FF2B5EF4-FFF2-40B4-BE49-F238E27FC236}">
                <a16:creationId xmlns:a16="http://schemas.microsoft.com/office/drawing/2014/main" id="{BDB38B1C-70DD-8CC1-E1E3-468A6BE181EC}"/>
              </a:ext>
            </a:extLst>
          </p:cNvPr>
          <p:cNvSpPr>
            <a:spLocks noGrp="1"/>
          </p:cNvSpPr>
          <p:nvPr>
            <p:ph idx="1"/>
          </p:nvPr>
        </p:nvSpPr>
        <p:spPr/>
        <p:txBody>
          <a:bodyPr>
            <a:normAutofit/>
          </a:bodyPr>
          <a:lstStyle/>
          <a:p>
            <a:r>
              <a:rPr lang="en-US" sz="2400" dirty="0"/>
              <a:t>Communication Group and Individual Level Data</a:t>
            </a:r>
          </a:p>
          <a:p>
            <a:r>
              <a:rPr lang="en-US" sz="2400" dirty="0"/>
              <a:t>The key is achieving a balance</a:t>
            </a:r>
          </a:p>
          <a:p>
            <a:pPr lvl="1"/>
            <a:r>
              <a:rPr lang="en-US" sz="2200" dirty="0"/>
              <a:t>Not too little (Bad)</a:t>
            </a:r>
          </a:p>
          <a:p>
            <a:pPr lvl="1"/>
            <a:r>
              <a:rPr lang="en-US" sz="2200" dirty="0"/>
              <a:t>Not too much (Ugly)</a:t>
            </a:r>
          </a:p>
          <a:p>
            <a:pPr lvl="1"/>
            <a:endParaRPr lang="en-US" sz="2200" dirty="0"/>
          </a:p>
          <a:p>
            <a:pPr marL="201168" lvl="1" indent="0">
              <a:buNone/>
            </a:pPr>
            <a:r>
              <a:rPr lang="en-US" sz="2200" dirty="0"/>
              <a:t>Although our ability to visualize has advanced, the rules are still the same.</a:t>
            </a:r>
          </a:p>
        </p:txBody>
      </p:sp>
      <p:pic>
        <p:nvPicPr>
          <p:cNvPr id="4" name="Picture 3" descr="A group of black letters&#10;&#10;Description automatically generated">
            <a:extLst>
              <a:ext uri="{FF2B5EF4-FFF2-40B4-BE49-F238E27FC236}">
                <a16:creationId xmlns:a16="http://schemas.microsoft.com/office/drawing/2014/main" id="{305D5BAE-591D-9D8D-F6AD-4A28A4F47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1668488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7CC5F-94D0-E85D-4B47-9C0FC1A2CCD8}"/>
              </a:ext>
            </a:extLst>
          </p:cNvPr>
          <p:cNvSpPr>
            <a:spLocks noGrp="1"/>
          </p:cNvSpPr>
          <p:nvPr>
            <p:ph type="title"/>
          </p:nvPr>
        </p:nvSpPr>
        <p:spPr/>
        <p:txBody>
          <a:bodyPr/>
          <a:lstStyle/>
          <a:p>
            <a:r>
              <a:rPr lang="en-US" dirty="0"/>
              <a:t>Rule 1: Start Simple and Build</a:t>
            </a:r>
          </a:p>
        </p:txBody>
      </p:sp>
      <p:sp>
        <p:nvSpPr>
          <p:cNvPr id="3" name="Content Placeholder 2">
            <a:extLst>
              <a:ext uri="{FF2B5EF4-FFF2-40B4-BE49-F238E27FC236}">
                <a16:creationId xmlns:a16="http://schemas.microsoft.com/office/drawing/2014/main" id="{83C31A66-0577-310C-77A1-6DB9BED79BCF}"/>
              </a:ext>
            </a:extLst>
          </p:cNvPr>
          <p:cNvSpPr>
            <a:spLocks noGrp="1"/>
          </p:cNvSpPr>
          <p:nvPr>
            <p:ph idx="1"/>
          </p:nvPr>
        </p:nvSpPr>
        <p:spPr>
          <a:xfrm>
            <a:off x="1097280" y="2108201"/>
            <a:ext cx="4562740" cy="3760891"/>
          </a:xfrm>
        </p:spPr>
        <p:txBody>
          <a:bodyPr>
            <a:normAutofit/>
          </a:bodyPr>
          <a:lstStyle/>
          <a:p>
            <a:r>
              <a:rPr lang="en-US" sz="2400" dirty="0"/>
              <a:t>Think of each graph as a blank canvas.</a:t>
            </a:r>
          </a:p>
          <a:p>
            <a:r>
              <a:rPr lang="en-US" sz="2400" dirty="0"/>
              <a:t>The data is the foundation.</a:t>
            </a:r>
          </a:p>
          <a:p>
            <a:r>
              <a:rPr lang="en-US" sz="2400" dirty="0"/>
              <a:t>Additional layers are placed</a:t>
            </a:r>
          </a:p>
          <a:p>
            <a:r>
              <a:rPr lang="en-US" sz="2400" dirty="0"/>
              <a:t>This approach allows maximum flexibility.</a:t>
            </a:r>
          </a:p>
        </p:txBody>
      </p:sp>
      <p:pic>
        <p:nvPicPr>
          <p:cNvPr id="7" name="Picture 6">
            <a:extLst>
              <a:ext uri="{FF2B5EF4-FFF2-40B4-BE49-F238E27FC236}">
                <a16:creationId xmlns:a16="http://schemas.microsoft.com/office/drawing/2014/main" id="{7A1DE1B9-2F9C-320E-B54F-C34141286AA5}"/>
              </a:ext>
            </a:extLst>
          </p:cNvPr>
          <p:cNvPicPr>
            <a:picLocks noChangeAspect="1"/>
          </p:cNvPicPr>
          <p:nvPr/>
        </p:nvPicPr>
        <p:blipFill>
          <a:blip r:embed="rId2"/>
          <a:stretch>
            <a:fillRect/>
          </a:stretch>
        </p:blipFill>
        <p:spPr>
          <a:xfrm>
            <a:off x="6531982" y="2300124"/>
            <a:ext cx="5005480" cy="3734858"/>
          </a:xfrm>
          <a:prstGeom prst="rect">
            <a:avLst/>
          </a:prstGeom>
        </p:spPr>
      </p:pic>
      <p:pic>
        <p:nvPicPr>
          <p:cNvPr id="4" name="Picture 3" descr="A group of black letters&#10;&#10;Description automatically generated">
            <a:extLst>
              <a:ext uri="{FF2B5EF4-FFF2-40B4-BE49-F238E27FC236}">
                <a16:creationId xmlns:a16="http://schemas.microsoft.com/office/drawing/2014/main" id="{8FB8239C-EB6E-2934-C8B4-684E92E7E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2724951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5892-FC3E-EB7B-7118-E4E32A14C8BC}"/>
              </a:ext>
            </a:extLst>
          </p:cNvPr>
          <p:cNvSpPr>
            <a:spLocks noGrp="1"/>
          </p:cNvSpPr>
          <p:nvPr>
            <p:ph type="title"/>
          </p:nvPr>
        </p:nvSpPr>
        <p:spPr/>
        <p:txBody>
          <a:bodyPr/>
          <a:lstStyle/>
          <a:p>
            <a:r>
              <a:rPr lang="en-US" dirty="0"/>
              <a:t>The Data for the Day</a:t>
            </a:r>
          </a:p>
        </p:txBody>
      </p:sp>
      <p:sp>
        <p:nvSpPr>
          <p:cNvPr id="3" name="Content Placeholder 2">
            <a:extLst>
              <a:ext uri="{FF2B5EF4-FFF2-40B4-BE49-F238E27FC236}">
                <a16:creationId xmlns:a16="http://schemas.microsoft.com/office/drawing/2014/main" id="{129E4DFA-13BC-70A7-6F36-C7425493F228}"/>
              </a:ext>
            </a:extLst>
          </p:cNvPr>
          <p:cNvSpPr>
            <a:spLocks noGrp="1"/>
          </p:cNvSpPr>
          <p:nvPr>
            <p:ph idx="1"/>
          </p:nvPr>
        </p:nvSpPr>
        <p:spPr>
          <a:xfrm>
            <a:off x="1097280" y="2108201"/>
            <a:ext cx="5266198" cy="3760891"/>
          </a:xfrm>
        </p:spPr>
        <p:txBody>
          <a:bodyPr/>
          <a:lstStyle/>
          <a:p>
            <a:r>
              <a:rPr lang="en-US" dirty="0"/>
              <a:t>5110 Adults (243 with Stroke)</a:t>
            </a:r>
          </a:p>
          <a:p>
            <a:r>
              <a:rPr lang="en-US" dirty="0"/>
              <a:t>Mean (SD): 43.23 (22.61)</a:t>
            </a:r>
          </a:p>
          <a:p>
            <a:r>
              <a:rPr lang="en-US" dirty="0"/>
              <a:t>Gender: Female = 2994; Male = 2115</a:t>
            </a:r>
          </a:p>
        </p:txBody>
      </p:sp>
      <p:sp>
        <p:nvSpPr>
          <p:cNvPr id="10" name="TextBox 9">
            <a:extLst>
              <a:ext uri="{FF2B5EF4-FFF2-40B4-BE49-F238E27FC236}">
                <a16:creationId xmlns:a16="http://schemas.microsoft.com/office/drawing/2014/main" id="{5DBB642D-A66E-B5E7-558F-2BAC0EDE2B96}"/>
              </a:ext>
            </a:extLst>
          </p:cNvPr>
          <p:cNvSpPr txBox="1"/>
          <p:nvPr/>
        </p:nvSpPr>
        <p:spPr>
          <a:xfrm>
            <a:off x="7035282" y="2024743"/>
            <a:ext cx="2880276" cy="2981778"/>
          </a:xfrm>
          <a:prstGeom prst="rect">
            <a:avLst/>
          </a:prstGeom>
          <a:noFill/>
        </p:spPr>
        <p:txBody>
          <a:bodyPr wrap="none" rtlCol="0">
            <a:spAutoFit/>
          </a:bodyPr>
          <a:lstStyle/>
          <a:p>
            <a:pPr marL="91440" marR="0" lvl="0" indent="-91440" algn="l" defTabSz="914400" rtl="0" eaLnBrk="1" fontAlgn="auto" latinLnBrk="0" hangingPunct="1">
              <a:lnSpc>
                <a:spcPct val="120000"/>
              </a:lnSpc>
              <a:spcBef>
                <a:spcPts val="1200"/>
              </a:spcBef>
              <a:spcAft>
                <a:spcPts val="200"/>
              </a:spcAft>
              <a:buClr>
                <a:srgbClr val="C1988D"/>
              </a:buClr>
              <a:buSzPct val="100000"/>
              <a:buFont typeface="Calibri" panose="020F0502020204030204" pitchFamily="34" charset="0"/>
              <a:buChar char=" "/>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Univers" panose="020F0502020204030204"/>
                <a:ea typeface="+mn-ea"/>
                <a:cs typeface="+mn-cs"/>
              </a:rPr>
              <a:t>Additional Measures of:</a:t>
            </a:r>
          </a:p>
          <a:p>
            <a:pPr marL="384048" marR="0" lvl="1" indent="-182880" algn="l" defTabSz="914400" rtl="0" eaLnBrk="1" fontAlgn="auto" latinLnBrk="0" hangingPunct="1">
              <a:lnSpc>
                <a:spcPct val="120000"/>
              </a:lnSpc>
              <a:spcBef>
                <a:spcPts val="200"/>
              </a:spcBef>
              <a:spcAft>
                <a:spcPts val="400"/>
              </a:spcAft>
              <a:buClrTx/>
              <a:buSzTx/>
              <a:buFont typeface="Calibri" pitchFamily="34" charset="0"/>
              <a:buChar char="◦"/>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Univers" panose="020F0502020204030204"/>
                <a:ea typeface="+mn-ea"/>
                <a:cs typeface="+mn-cs"/>
              </a:rPr>
              <a:t>Hypertension</a:t>
            </a:r>
          </a:p>
          <a:p>
            <a:pPr marL="384048" marR="0" lvl="1" indent="-182880" algn="l" defTabSz="914400" rtl="0" eaLnBrk="1" fontAlgn="auto" latinLnBrk="0" hangingPunct="1">
              <a:lnSpc>
                <a:spcPct val="120000"/>
              </a:lnSpc>
              <a:spcBef>
                <a:spcPts val="200"/>
              </a:spcBef>
              <a:spcAft>
                <a:spcPts val="400"/>
              </a:spcAft>
              <a:buClrTx/>
              <a:buSzTx/>
              <a:buFont typeface="Calibri" pitchFamily="34" charset="0"/>
              <a:buChar char="◦"/>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Univers" panose="020F0502020204030204"/>
                <a:ea typeface="+mn-ea"/>
                <a:cs typeface="+mn-cs"/>
              </a:rPr>
              <a:t>Ever married</a:t>
            </a:r>
          </a:p>
          <a:p>
            <a:pPr marL="384048" marR="0" lvl="1" indent="-182880" algn="l" defTabSz="914400" rtl="0" eaLnBrk="1" fontAlgn="auto" latinLnBrk="0" hangingPunct="1">
              <a:lnSpc>
                <a:spcPct val="120000"/>
              </a:lnSpc>
              <a:spcBef>
                <a:spcPts val="200"/>
              </a:spcBef>
              <a:spcAft>
                <a:spcPts val="400"/>
              </a:spcAft>
              <a:buClrTx/>
              <a:buSzTx/>
              <a:buFont typeface="Calibri" pitchFamily="34" charset="0"/>
              <a:buChar char="◦"/>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Univers" panose="020F0502020204030204"/>
                <a:ea typeface="+mn-ea"/>
                <a:cs typeface="+mn-cs"/>
              </a:rPr>
              <a:t>Work type</a:t>
            </a:r>
          </a:p>
          <a:p>
            <a:pPr marL="384048" marR="0" lvl="1" indent="-182880" algn="l" defTabSz="914400" rtl="0" eaLnBrk="1" fontAlgn="auto" latinLnBrk="0" hangingPunct="1">
              <a:lnSpc>
                <a:spcPct val="120000"/>
              </a:lnSpc>
              <a:spcBef>
                <a:spcPts val="200"/>
              </a:spcBef>
              <a:spcAft>
                <a:spcPts val="400"/>
              </a:spcAft>
              <a:buClrTx/>
              <a:buSzTx/>
              <a:buFont typeface="Calibri" pitchFamily="34" charset="0"/>
              <a:buChar char="◦"/>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Univers" panose="020F0502020204030204"/>
                <a:ea typeface="+mn-ea"/>
                <a:cs typeface="+mn-cs"/>
              </a:rPr>
              <a:t>Residential Area</a:t>
            </a:r>
          </a:p>
          <a:p>
            <a:pPr marL="384048" marR="0" lvl="1" indent="-182880" algn="l" defTabSz="914400" rtl="0" eaLnBrk="1" fontAlgn="auto" latinLnBrk="0" hangingPunct="1">
              <a:lnSpc>
                <a:spcPct val="120000"/>
              </a:lnSpc>
              <a:spcBef>
                <a:spcPts val="200"/>
              </a:spcBef>
              <a:spcAft>
                <a:spcPts val="400"/>
              </a:spcAft>
              <a:buClrTx/>
              <a:buSzTx/>
              <a:buFont typeface="Calibri" pitchFamily="34" charset="0"/>
              <a:buChar char="◦"/>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Univers" panose="020F0502020204030204"/>
                <a:ea typeface="+mn-ea"/>
                <a:cs typeface="+mn-cs"/>
              </a:rPr>
              <a:t>Average Glucose Level</a:t>
            </a:r>
          </a:p>
          <a:p>
            <a:pPr marL="384048" marR="0" lvl="1" indent="-182880" algn="l" defTabSz="914400" rtl="0" eaLnBrk="1" fontAlgn="auto" latinLnBrk="0" hangingPunct="1">
              <a:lnSpc>
                <a:spcPct val="120000"/>
              </a:lnSpc>
              <a:spcBef>
                <a:spcPts val="200"/>
              </a:spcBef>
              <a:spcAft>
                <a:spcPts val="400"/>
              </a:spcAft>
              <a:buClrTx/>
              <a:buSzTx/>
              <a:buFont typeface="Calibri" pitchFamily="34" charset="0"/>
              <a:buChar char="◦"/>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Univers" panose="020F0502020204030204"/>
                <a:ea typeface="+mn-ea"/>
                <a:cs typeface="+mn-cs"/>
              </a:rPr>
              <a:t>BMI</a:t>
            </a:r>
          </a:p>
          <a:p>
            <a:pPr marL="384048" marR="0" lvl="1" indent="-182880" algn="l" defTabSz="914400" rtl="0" eaLnBrk="1" fontAlgn="auto" latinLnBrk="0" hangingPunct="1">
              <a:lnSpc>
                <a:spcPct val="120000"/>
              </a:lnSpc>
              <a:spcBef>
                <a:spcPts val="200"/>
              </a:spcBef>
              <a:spcAft>
                <a:spcPts val="400"/>
              </a:spcAft>
              <a:buClrTx/>
              <a:buSzTx/>
              <a:buFont typeface="Calibri" pitchFamily="34" charset="0"/>
              <a:buChar char="◦"/>
              <a:tabLst/>
              <a:defRPr/>
            </a:pPr>
            <a:r>
              <a:rPr kumimoji="0" lang="en-US" sz="1600" b="0" i="0" u="none" strike="noStrike" kern="1200" cap="none" spc="0" normalizeH="0" baseline="0" noProof="0" dirty="0">
                <a:ln>
                  <a:noFill/>
                </a:ln>
                <a:solidFill>
                  <a:srgbClr val="000000">
                    <a:lumMod val="75000"/>
                    <a:lumOff val="25000"/>
                  </a:srgbClr>
                </a:solidFill>
                <a:effectLst/>
                <a:uLnTx/>
                <a:uFillTx/>
                <a:latin typeface="Univers" panose="020F0502020204030204"/>
                <a:ea typeface="+mn-ea"/>
                <a:cs typeface="+mn-cs"/>
              </a:rPr>
              <a:t>Smoking Status</a:t>
            </a:r>
          </a:p>
        </p:txBody>
      </p:sp>
      <p:pic>
        <p:nvPicPr>
          <p:cNvPr id="4" name="Picture 3" descr="A group of black letters&#10;&#10;Description automatically generated">
            <a:extLst>
              <a:ext uri="{FF2B5EF4-FFF2-40B4-BE49-F238E27FC236}">
                <a16:creationId xmlns:a16="http://schemas.microsoft.com/office/drawing/2014/main" id="{D57FA471-FE2C-0373-A17F-A3ED225ED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160678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8D0F-C4A5-2495-54C4-EB80323E9E30}"/>
              </a:ext>
            </a:extLst>
          </p:cNvPr>
          <p:cNvSpPr>
            <a:spLocks noGrp="1"/>
          </p:cNvSpPr>
          <p:nvPr>
            <p:ph type="title"/>
          </p:nvPr>
        </p:nvSpPr>
        <p:spPr/>
        <p:txBody>
          <a:bodyPr/>
          <a:lstStyle/>
          <a:p>
            <a:r>
              <a:rPr lang="en-US" dirty="0"/>
              <a:t>A Simple Start</a:t>
            </a:r>
          </a:p>
        </p:txBody>
      </p:sp>
      <p:sp>
        <p:nvSpPr>
          <p:cNvPr id="3" name="Content Placeholder 2">
            <a:extLst>
              <a:ext uri="{FF2B5EF4-FFF2-40B4-BE49-F238E27FC236}">
                <a16:creationId xmlns:a16="http://schemas.microsoft.com/office/drawing/2014/main" id="{57834A20-BF5B-222F-299E-B7973A631359}"/>
              </a:ext>
            </a:extLst>
          </p:cNvPr>
          <p:cNvSpPr>
            <a:spLocks noGrp="1"/>
          </p:cNvSpPr>
          <p:nvPr>
            <p:ph sz="half" idx="1"/>
          </p:nvPr>
        </p:nvSpPr>
        <p:spPr/>
        <p:txBody>
          <a:bodyPr>
            <a:normAutofit fontScale="92500" lnSpcReduction="10000"/>
          </a:bodyPr>
          <a:lstStyle/>
          <a:p>
            <a:r>
              <a:rPr lang="en-US" sz="2400" dirty="0"/>
              <a:t>The bar graph is old reliable.</a:t>
            </a:r>
          </a:p>
          <a:p>
            <a:r>
              <a:rPr lang="en-US" sz="2400" dirty="0"/>
              <a:t>But what is wrong with this visualization?</a:t>
            </a:r>
          </a:p>
          <a:p>
            <a:endParaRPr lang="en-US" sz="2400" dirty="0"/>
          </a:p>
          <a:p>
            <a:r>
              <a:rPr lang="en-US" sz="2400" b="1" dirty="0">
                <a:latin typeface="Aptos ExtraBold" panose="020F0502020204030204" pitchFamily="34" charset="0"/>
              </a:rPr>
              <a:t>Too Simple.</a:t>
            </a:r>
          </a:p>
          <a:p>
            <a:r>
              <a:rPr lang="en-US" sz="2400" b="1" dirty="0">
                <a:latin typeface="Aptos ExtraBold" panose="020F0502020204030204" pitchFamily="34" charset="0"/>
              </a:rPr>
              <a:t>Measure of Central Tendency.</a:t>
            </a:r>
          </a:p>
          <a:p>
            <a:r>
              <a:rPr lang="en-US" sz="2400" b="1" dirty="0">
                <a:latin typeface="Aptos ExtraBold" panose="020F0502020204030204" pitchFamily="34" charset="0"/>
              </a:rPr>
              <a:t>No Dispersion</a:t>
            </a:r>
          </a:p>
        </p:txBody>
      </p:sp>
      <p:grpSp>
        <p:nvGrpSpPr>
          <p:cNvPr id="9" name="Group 8">
            <a:extLst>
              <a:ext uri="{FF2B5EF4-FFF2-40B4-BE49-F238E27FC236}">
                <a16:creationId xmlns:a16="http://schemas.microsoft.com/office/drawing/2014/main" id="{79EFB2E4-645A-6E52-7870-7B2F1EEF5706}"/>
              </a:ext>
            </a:extLst>
          </p:cNvPr>
          <p:cNvGrpSpPr/>
          <p:nvPr/>
        </p:nvGrpSpPr>
        <p:grpSpPr>
          <a:xfrm>
            <a:off x="8218279" y="337763"/>
            <a:ext cx="2755882" cy="1399597"/>
            <a:chOff x="8218279" y="337763"/>
            <a:chExt cx="2755882" cy="1399597"/>
          </a:xfrm>
        </p:grpSpPr>
        <p:pic>
          <p:nvPicPr>
            <p:cNvPr id="10" name="Picture 9">
              <a:extLst>
                <a:ext uri="{FF2B5EF4-FFF2-40B4-BE49-F238E27FC236}">
                  <a16:creationId xmlns:a16="http://schemas.microsoft.com/office/drawing/2014/main" id="{BA407DE1-900C-87B6-BED7-DCDA375BBA44}"/>
                </a:ext>
              </a:extLst>
            </p:cNvPr>
            <p:cNvPicPr>
              <a:picLocks noChangeAspect="1"/>
            </p:cNvPicPr>
            <p:nvPr/>
          </p:nvPicPr>
          <p:blipFill>
            <a:blip r:embed="rId2"/>
            <a:stretch>
              <a:fillRect/>
            </a:stretch>
          </p:blipFill>
          <p:spPr>
            <a:xfrm>
              <a:off x="8218279" y="337763"/>
              <a:ext cx="1875748" cy="1399597"/>
            </a:xfrm>
            <a:prstGeom prst="rect">
              <a:avLst/>
            </a:prstGeom>
          </p:spPr>
        </p:pic>
        <p:sp>
          <p:nvSpPr>
            <p:cNvPr id="11" name="Arrow: Right 10">
              <a:extLst>
                <a:ext uri="{FF2B5EF4-FFF2-40B4-BE49-F238E27FC236}">
                  <a16:creationId xmlns:a16="http://schemas.microsoft.com/office/drawing/2014/main" id="{BA64BD7B-5355-902F-54F7-C391DC67141D}"/>
                </a:ext>
              </a:extLst>
            </p:cNvPr>
            <p:cNvSpPr/>
            <p:nvPr/>
          </p:nvSpPr>
          <p:spPr>
            <a:xfrm rot="10800000">
              <a:off x="10150013" y="1148004"/>
              <a:ext cx="824148" cy="4382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panose="020F0502020204030204"/>
                <a:ea typeface="+mn-ea"/>
                <a:cs typeface="+mn-cs"/>
              </a:endParaRPr>
            </a:p>
          </p:txBody>
        </p:sp>
      </p:grpSp>
      <p:pic>
        <p:nvPicPr>
          <p:cNvPr id="15" name="Content Placeholder 14" descr="A graph showing the age of a person&#10;&#10;Description automatically generated">
            <a:extLst>
              <a:ext uri="{FF2B5EF4-FFF2-40B4-BE49-F238E27FC236}">
                <a16:creationId xmlns:a16="http://schemas.microsoft.com/office/drawing/2014/main" id="{C1B7EE29-FC20-38E7-E4B5-C8A031DE591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07225" y="2166144"/>
            <a:ext cx="3657600" cy="3657600"/>
          </a:xfrm>
        </p:spPr>
      </p:pic>
      <p:pic>
        <p:nvPicPr>
          <p:cNvPr id="4" name="Picture 3" descr="A group of black letters&#10;&#10;Description automatically generated">
            <a:extLst>
              <a:ext uri="{FF2B5EF4-FFF2-40B4-BE49-F238E27FC236}">
                <a16:creationId xmlns:a16="http://schemas.microsoft.com/office/drawing/2014/main" id="{F9EF9CF9-5AA0-DB3C-EEF2-2D7524B64B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226812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643785B4-02C2-F54B-92F9-5ED759EEAE24}"/>
              </a:ext>
            </a:extLst>
          </p:cNvPr>
          <p:cNvSpPr>
            <a:spLocks noGrp="1" noChangeArrowheads="1"/>
          </p:cNvSpPr>
          <p:nvPr>
            <p:ph type="dt" sz="quarter" idx="10"/>
          </p:nvPr>
        </p:nvSpPr>
        <p:spPr>
          <a:xfrm>
            <a:off x="609085" y="6279292"/>
            <a:ext cx="1905000" cy="2857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February 15, 2025</a:t>
            </a:r>
            <a:endParaRPr kumimoji="0" lang="en-US" altLang="en-US" sz="1200" b="0" i="0" u="none" strike="noStrike" kern="1200" cap="none" spc="0" normalizeH="0" baseline="0" noProof="0" dirty="0">
              <a:ln>
                <a:noFill/>
              </a:ln>
              <a:solidFill>
                <a:prstClr val="white"/>
              </a:solidFill>
              <a:effectLst/>
              <a:uLnTx/>
              <a:uFillTx/>
              <a:latin typeface="Times" pitchFamily="2" charset="0"/>
              <a:ea typeface="MS PGothic" panose="020B0600070205080204" pitchFamily="34" charset="-128"/>
              <a:cs typeface="+mn-cs"/>
            </a:endParaRPr>
          </a:p>
        </p:txBody>
      </p:sp>
      <p:sp>
        <p:nvSpPr>
          <p:cNvPr id="5" name="Footer Placeholder 6">
            <a:extLst>
              <a:ext uri="{FF2B5EF4-FFF2-40B4-BE49-F238E27FC236}">
                <a16:creationId xmlns:a16="http://schemas.microsoft.com/office/drawing/2014/main" id="{E828E7B7-E8C8-1F42-A2F8-7DA85BA1C64B}"/>
              </a:ext>
            </a:extLst>
          </p:cNvPr>
          <p:cNvSpPr>
            <a:spLocks noGrp="1"/>
          </p:cNvSpPr>
          <p:nvPr>
            <p:ph type="ftr" sz="quarter" idx="11"/>
          </p:nvPr>
        </p:nvSpPr>
        <p:spPr>
          <a:xfrm>
            <a:off x="4776537" y="6279292"/>
            <a:ext cx="3043447" cy="28575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APTA Combined Sections Meeting (CSM)</a:t>
            </a:r>
          </a:p>
        </p:txBody>
      </p:sp>
      <p:sp>
        <p:nvSpPr>
          <p:cNvPr id="8" name="Rectangle 2">
            <a:extLst>
              <a:ext uri="{FF2B5EF4-FFF2-40B4-BE49-F238E27FC236}">
                <a16:creationId xmlns:a16="http://schemas.microsoft.com/office/drawing/2014/main" id="{138D82B4-1AA6-7F40-84B4-C38D733D6324}"/>
              </a:ext>
            </a:extLst>
          </p:cNvPr>
          <p:cNvSpPr>
            <a:spLocks noGrp="1" noChangeArrowheads="1"/>
          </p:cNvSpPr>
          <p:nvPr>
            <p:ph type="ctrTitle"/>
          </p:nvPr>
        </p:nvSpPr>
        <p:spPr>
          <a:xfrm>
            <a:off x="1126653" y="3316624"/>
            <a:ext cx="10339442" cy="1538767"/>
          </a:xfrm>
        </p:spPr>
        <p:txBody>
          <a:bodyPr>
            <a:noAutofit/>
          </a:bodyPr>
          <a:lstStyle/>
          <a:p>
            <a:pPr algn="l" eaLnBrk="1" hangingPunct="1"/>
            <a:r>
              <a:rPr lang="en-US" altLang="en-US" sz="4400" b="1" dirty="0">
                <a:solidFill>
                  <a:schemeClr val="bg1"/>
                </a:solidFill>
                <a:latin typeface="Arial" panose="020B0604020202020204" pitchFamily="34" charset="0"/>
                <a:cs typeface="Arial" panose="020B0604020202020204" pitchFamily="34" charset="0"/>
              </a:rPr>
              <a:t>Introduction to Data Science and the Importance of Reproducibility</a:t>
            </a:r>
          </a:p>
        </p:txBody>
      </p:sp>
      <p:sp>
        <p:nvSpPr>
          <p:cNvPr id="9" name="Rectangle 3">
            <a:extLst>
              <a:ext uri="{FF2B5EF4-FFF2-40B4-BE49-F238E27FC236}">
                <a16:creationId xmlns:a16="http://schemas.microsoft.com/office/drawing/2014/main" id="{FD334DBC-AD60-B443-A337-2D24E3DC4F7C}"/>
              </a:ext>
            </a:extLst>
          </p:cNvPr>
          <p:cNvSpPr>
            <a:spLocks noGrp="1" noChangeArrowheads="1"/>
          </p:cNvSpPr>
          <p:nvPr>
            <p:ph type="subTitle" idx="1"/>
          </p:nvPr>
        </p:nvSpPr>
        <p:spPr>
          <a:xfrm>
            <a:off x="1126653" y="5326063"/>
            <a:ext cx="7800975" cy="482557"/>
          </a:xfrm>
        </p:spPr>
        <p:txBody>
          <a:bodyPr>
            <a:normAutofit/>
          </a:bodyPr>
          <a:lstStyle/>
          <a:p>
            <a:pPr algn="l" eaLnBrk="1" hangingPunct="1"/>
            <a:r>
              <a:rPr lang="en-US" altLang="en-US" sz="2800" dirty="0">
                <a:solidFill>
                  <a:schemeClr val="bg1"/>
                </a:solidFill>
                <a:latin typeface="Arial" panose="020B0604020202020204" pitchFamily="34" charset="0"/>
                <a:cs typeface="Arial" panose="020B0604020202020204" pitchFamily="34" charset="0"/>
              </a:rPr>
              <a:t>Grace C. Bellinger, PhD, MPH </a:t>
            </a:r>
            <a:r>
              <a:rPr lang="en-US" altLang="en-US" sz="2800" i="1" dirty="0">
                <a:solidFill>
                  <a:schemeClr val="bg1"/>
                </a:solidFill>
                <a:latin typeface="Arial" panose="020B0604020202020204" pitchFamily="34" charset="0"/>
                <a:cs typeface="Arial" panose="020B0604020202020204" pitchFamily="34" charset="0"/>
              </a:rPr>
              <a:t>(she/her/hers)</a:t>
            </a:r>
          </a:p>
        </p:txBody>
      </p:sp>
    </p:spTree>
    <p:extLst>
      <p:ext uri="{BB962C8B-B14F-4D97-AF65-F5344CB8AC3E}">
        <p14:creationId xmlns:p14="http://schemas.microsoft.com/office/powerpoint/2010/main" val="2802292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FAD4-1082-0D7A-C88F-6156B8578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CF5B81-C124-5CDC-FF40-50735350617D}"/>
              </a:ext>
            </a:extLst>
          </p:cNvPr>
          <p:cNvSpPr>
            <a:spLocks noGrp="1"/>
          </p:cNvSpPr>
          <p:nvPr>
            <p:ph type="title"/>
          </p:nvPr>
        </p:nvSpPr>
        <p:spPr/>
        <p:txBody>
          <a:bodyPr/>
          <a:lstStyle/>
          <a:p>
            <a:r>
              <a:rPr lang="en-US" dirty="0"/>
              <a:t>Box It Out</a:t>
            </a:r>
          </a:p>
        </p:txBody>
      </p:sp>
      <p:sp>
        <p:nvSpPr>
          <p:cNvPr id="3" name="Content Placeholder 2">
            <a:extLst>
              <a:ext uri="{FF2B5EF4-FFF2-40B4-BE49-F238E27FC236}">
                <a16:creationId xmlns:a16="http://schemas.microsoft.com/office/drawing/2014/main" id="{9ECCD4FE-3EB9-E985-3F68-711478409ED8}"/>
              </a:ext>
            </a:extLst>
          </p:cNvPr>
          <p:cNvSpPr>
            <a:spLocks noGrp="1"/>
          </p:cNvSpPr>
          <p:nvPr>
            <p:ph sz="half" idx="1"/>
          </p:nvPr>
        </p:nvSpPr>
        <p:spPr/>
        <p:txBody>
          <a:bodyPr>
            <a:normAutofit/>
          </a:bodyPr>
          <a:lstStyle/>
          <a:p>
            <a:r>
              <a:rPr lang="en-US" sz="2400" dirty="0"/>
              <a:t>A box plot solves our first problems.</a:t>
            </a:r>
          </a:p>
          <a:p>
            <a:pPr lvl="1"/>
            <a:r>
              <a:rPr lang="en-US" sz="2200" dirty="0"/>
              <a:t>Measure of central tendency</a:t>
            </a:r>
          </a:p>
          <a:p>
            <a:pPr lvl="1"/>
            <a:r>
              <a:rPr lang="en-US" sz="2200" dirty="0"/>
              <a:t>Measure of dispersion</a:t>
            </a:r>
          </a:p>
          <a:p>
            <a:r>
              <a:rPr lang="en-US" sz="2400" dirty="0"/>
              <a:t>How could it be improved?</a:t>
            </a:r>
          </a:p>
        </p:txBody>
      </p:sp>
      <p:grpSp>
        <p:nvGrpSpPr>
          <p:cNvPr id="11" name="Group 10">
            <a:extLst>
              <a:ext uri="{FF2B5EF4-FFF2-40B4-BE49-F238E27FC236}">
                <a16:creationId xmlns:a16="http://schemas.microsoft.com/office/drawing/2014/main" id="{D9396AA2-71C9-8C52-0ED8-45993FD3BB3D}"/>
              </a:ext>
            </a:extLst>
          </p:cNvPr>
          <p:cNvGrpSpPr/>
          <p:nvPr/>
        </p:nvGrpSpPr>
        <p:grpSpPr>
          <a:xfrm>
            <a:off x="8218279" y="337763"/>
            <a:ext cx="2755882" cy="1399597"/>
            <a:chOff x="8218279" y="337763"/>
            <a:chExt cx="2755882" cy="1399597"/>
          </a:xfrm>
        </p:grpSpPr>
        <p:pic>
          <p:nvPicPr>
            <p:cNvPr id="9" name="Picture 8">
              <a:extLst>
                <a:ext uri="{FF2B5EF4-FFF2-40B4-BE49-F238E27FC236}">
                  <a16:creationId xmlns:a16="http://schemas.microsoft.com/office/drawing/2014/main" id="{7BCF764E-34A9-77EE-FFC9-0FCE092EA3D8}"/>
                </a:ext>
              </a:extLst>
            </p:cNvPr>
            <p:cNvPicPr>
              <a:picLocks noChangeAspect="1"/>
            </p:cNvPicPr>
            <p:nvPr/>
          </p:nvPicPr>
          <p:blipFill>
            <a:blip r:embed="rId2"/>
            <a:stretch>
              <a:fillRect/>
            </a:stretch>
          </p:blipFill>
          <p:spPr>
            <a:xfrm>
              <a:off x="8218279" y="337763"/>
              <a:ext cx="1875748" cy="1399597"/>
            </a:xfrm>
            <a:prstGeom prst="rect">
              <a:avLst/>
            </a:prstGeom>
          </p:spPr>
        </p:pic>
        <p:sp>
          <p:nvSpPr>
            <p:cNvPr id="10" name="Arrow: Right 9">
              <a:extLst>
                <a:ext uri="{FF2B5EF4-FFF2-40B4-BE49-F238E27FC236}">
                  <a16:creationId xmlns:a16="http://schemas.microsoft.com/office/drawing/2014/main" id="{2955FD3F-4987-DEBF-F067-A5ABDD4AFE60}"/>
                </a:ext>
              </a:extLst>
            </p:cNvPr>
            <p:cNvSpPr/>
            <p:nvPr/>
          </p:nvSpPr>
          <p:spPr>
            <a:xfrm rot="10800000">
              <a:off x="10150013" y="1148004"/>
              <a:ext cx="824148" cy="4382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panose="020F0502020204030204"/>
                <a:ea typeface="+mn-ea"/>
                <a:cs typeface="+mn-cs"/>
              </a:endParaRPr>
            </a:p>
          </p:txBody>
        </p:sp>
      </p:grpSp>
      <p:pic>
        <p:nvPicPr>
          <p:cNvPr id="15" name="Content Placeholder 14" descr="A graph showing a number of people with their age&#10;&#10;Description automatically generated with medium confidence">
            <a:extLst>
              <a:ext uri="{FF2B5EF4-FFF2-40B4-BE49-F238E27FC236}">
                <a16:creationId xmlns:a16="http://schemas.microsoft.com/office/drawing/2014/main" id="{7EB41A67-7F53-4A51-DFCB-6A9C27D1578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07225" y="2166144"/>
            <a:ext cx="3657600" cy="3657600"/>
          </a:xfrm>
        </p:spPr>
      </p:pic>
      <p:pic>
        <p:nvPicPr>
          <p:cNvPr id="4" name="Picture 3" descr="A group of black letters&#10;&#10;Description automatically generated">
            <a:extLst>
              <a:ext uri="{FF2B5EF4-FFF2-40B4-BE49-F238E27FC236}">
                <a16:creationId xmlns:a16="http://schemas.microsoft.com/office/drawing/2014/main" id="{6159515C-DAF4-C5DB-F31C-AD3E43AED3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34035113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4E2D1-2BF3-2CE3-6F01-E9B95509C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CC7097-2FA7-0791-20CA-93E005D7D4AD}"/>
              </a:ext>
            </a:extLst>
          </p:cNvPr>
          <p:cNvSpPr>
            <a:spLocks noGrp="1"/>
          </p:cNvSpPr>
          <p:nvPr>
            <p:ph type="title"/>
          </p:nvPr>
        </p:nvSpPr>
        <p:spPr/>
        <p:txBody>
          <a:bodyPr/>
          <a:lstStyle/>
          <a:p>
            <a:r>
              <a:rPr lang="en-US" dirty="0"/>
              <a:t>Layer it up</a:t>
            </a:r>
          </a:p>
        </p:txBody>
      </p:sp>
      <p:sp>
        <p:nvSpPr>
          <p:cNvPr id="3" name="Content Placeholder 2">
            <a:extLst>
              <a:ext uri="{FF2B5EF4-FFF2-40B4-BE49-F238E27FC236}">
                <a16:creationId xmlns:a16="http://schemas.microsoft.com/office/drawing/2014/main" id="{20DD2316-3F6D-EA46-392F-9734B2FD3099}"/>
              </a:ext>
            </a:extLst>
          </p:cNvPr>
          <p:cNvSpPr>
            <a:spLocks noGrp="1"/>
          </p:cNvSpPr>
          <p:nvPr>
            <p:ph sz="half" idx="1"/>
          </p:nvPr>
        </p:nvSpPr>
        <p:spPr/>
        <p:txBody>
          <a:bodyPr>
            <a:normAutofit/>
          </a:bodyPr>
          <a:lstStyle/>
          <a:p>
            <a:r>
              <a:rPr lang="en-US" sz="2400" dirty="0"/>
              <a:t>A box plot layered with a dot plot</a:t>
            </a:r>
          </a:p>
          <a:p>
            <a:r>
              <a:rPr lang="en-US" sz="2400" dirty="0"/>
              <a:t>Now we can see everything.</a:t>
            </a:r>
          </a:p>
          <a:p>
            <a:endParaRPr lang="en-US" sz="2400" dirty="0"/>
          </a:p>
          <a:p>
            <a:r>
              <a:rPr lang="en-US" sz="2400" dirty="0"/>
              <a:t>Getting kind of ugly.</a:t>
            </a:r>
          </a:p>
          <a:p>
            <a:r>
              <a:rPr lang="en-US" sz="2400" dirty="0"/>
              <a:t>Hard to compare distributions.</a:t>
            </a:r>
          </a:p>
        </p:txBody>
      </p:sp>
      <p:grpSp>
        <p:nvGrpSpPr>
          <p:cNvPr id="4" name="Group 3">
            <a:extLst>
              <a:ext uri="{FF2B5EF4-FFF2-40B4-BE49-F238E27FC236}">
                <a16:creationId xmlns:a16="http://schemas.microsoft.com/office/drawing/2014/main" id="{B23C2D8F-B022-6EB4-B4C5-922DC6415FFF}"/>
              </a:ext>
            </a:extLst>
          </p:cNvPr>
          <p:cNvGrpSpPr/>
          <p:nvPr/>
        </p:nvGrpSpPr>
        <p:grpSpPr>
          <a:xfrm>
            <a:off x="8218279" y="337763"/>
            <a:ext cx="2818648" cy="1399597"/>
            <a:chOff x="8218279" y="337763"/>
            <a:chExt cx="2818648" cy="1399597"/>
          </a:xfrm>
        </p:grpSpPr>
        <p:pic>
          <p:nvPicPr>
            <p:cNvPr id="5" name="Picture 4">
              <a:extLst>
                <a:ext uri="{FF2B5EF4-FFF2-40B4-BE49-F238E27FC236}">
                  <a16:creationId xmlns:a16="http://schemas.microsoft.com/office/drawing/2014/main" id="{7E65E646-8E13-1E5F-918C-5C85F1390E30}"/>
                </a:ext>
              </a:extLst>
            </p:cNvPr>
            <p:cNvPicPr>
              <a:picLocks noChangeAspect="1"/>
            </p:cNvPicPr>
            <p:nvPr/>
          </p:nvPicPr>
          <p:blipFill>
            <a:blip r:embed="rId2"/>
            <a:stretch>
              <a:fillRect/>
            </a:stretch>
          </p:blipFill>
          <p:spPr>
            <a:xfrm>
              <a:off x="8218279" y="337763"/>
              <a:ext cx="1875748" cy="1399597"/>
            </a:xfrm>
            <a:prstGeom prst="rect">
              <a:avLst/>
            </a:prstGeom>
          </p:spPr>
        </p:pic>
        <p:sp>
          <p:nvSpPr>
            <p:cNvPr id="6" name="Arrow: Right 5">
              <a:extLst>
                <a:ext uri="{FF2B5EF4-FFF2-40B4-BE49-F238E27FC236}">
                  <a16:creationId xmlns:a16="http://schemas.microsoft.com/office/drawing/2014/main" id="{D41A4940-777B-C5CC-B7B1-13FE39BFF8A3}"/>
                </a:ext>
              </a:extLst>
            </p:cNvPr>
            <p:cNvSpPr/>
            <p:nvPr/>
          </p:nvSpPr>
          <p:spPr>
            <a:xfrm rot="10800000">
              <a:off x="10212779" y="1011981"/>
              <a:ext cx="824148" cy="438284"/>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panose="020F0502020204030204"/>
                <a:ea typeface="+mn-ea"/>
                <a:cs typeface="+mn-cs"/>
              </a:endParaRPr>
            </a:p>
          </p:txBody>
        </p:sp>
      </p:grpSp>
      <p:pic>
        <p:nvPicPr>
          <p:cNvPr id="15" name="Content Placeholder 14" descr="A graph showing the age of a person&#10;&#10;Description automatically generated">
            <a:extLst>
              <a:ext uri="{FF2B5EF4-FFF2-40B4-BE49-F238E27FC236}">
                <a16:creationId xmlns:a16="http://schemas.microsoft.com/office/drawing/2014/main" id="{D350F077-47A1-07DF-F79D-2A45A057537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07225" y="2166144"/>
            <a:ext cx="3657600" cy="3657600"/>
          </a:xfrm>
        </p:spPr>
      </p:pic>
      <p:pic>
        <p:nvPicPr>
          <p:cNvPr id="7" name="Picture 6" descr="A group of black letters&#10;&#10;Description automatically generated">
            <a:extLst>
              <a:ext uri="{FF2B5EF4-FFF2-40B4-BE49-F238E27FC236}">
                <a16:creationId xmlns:a16="http://schemas.microsoft.com/office/drawing/2014/main" id="{CA62A503-9B9D-10BC-7360-54279E3A2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2715106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A17CF-69C8-1FEE-6BDE-AF8F7C2703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E0EEB-2366-F4F2-FFA4-B74A35310622}"/>
              </a:ext>
            </a:extLst>
          </p:cNvPr>
          <p:cNvSpPr>
            <a:spLocks noGrp="1"/>
          </p:cNvSpPr>
          <p:nvPr>
            <p:ph type="title"/>
          </p:nvPr>
        </p:nvSpPr>
        <p:spPr/>
        <p:txBody>
          <a:bodyPr/>
          <a:lstStyle/>
          <a:p>
            <a:r>
              <a:rPr lang="en-US" dirty="0"/>
              <a:t>Flip it out</a:t>
            </a:r>
          </a:p>
        </p:txBody>
      </p:sp>
      <p:sp>
        <p:nvSpPr>
          <p:cNvPr id="3" name="Content Placeholder 2">
            <a:extLst>
              <a:ext uri="{FF2B5EF4-FFF2-40B4-BE49-F238E27FC236}">
                <a16:creationId xmlns:a16="http://schemas.microsoft.com/office/drawing/2014/main" id="{E47C69B3-C919-7130-D9FE-49711014FA8D}"/>
              </a:ext>
            </a:extLst>
          </p:cNvPr>
          <p:cNvSpPr>
            <a:spLocks noGrp="1"/>
          </p:cNvSpPr>
          <p:nvPr>
            <p:ph sz="half" idx="1"/>
          </p:nvPr>
        </p:nvSpPr>
        <p:spPr/>
        <p:txBody>
          <a:bodyPr>
            <a:normAutofit/>
          </a:bodyPr>
          <a:lstStyle/>
          <a:p>
            <a:r>
              <a:rPr lang="en-US" sz="2400" dirty="0"/>
              <a:t>The rain cloud plot</a:t>
            </a:r>
          </a:p>
          <a:p>
            <a:r>
              <a:rPr lang="en-US" sz="2400" dirty="0"/>
              <a:t>A combination of a violin plot and a dot plot</a:t>
            </a:r>
          </a:p>
          <a:p>
            <a:r>
              <a:rPr lang="en-US" sz="2400" dirty="0"/>
              <a:t>Boxplot for good measure</a:t>
            </a:r>
          </a:p>
          <a:p>
            <a:r>
              <a:rPr lang="en-US" sz="2400" dirty="0"/>
              <a:t>Good visual of central tendency, dispersion and between group comparison.</a:t>
            </a:r>
          </a:p>
          <a:p>
            <a:endParaRPr lang="en-US" sz="2400" dirty="0"/>
          </a:p>
        </p:txBody>
      </p:sp>
      <p:grpSp>
        <p:nvGrpSpPr>
          <p:cNvPr id="4" name="Group 3">
            <a:extLst>
              <a:ext uri="{FF2B5EF4-FFF2-40B4-BE49-F238E27FC236}">
                <a16:creationId xmlns:a16="http://schemas.microsoft.com/office/drawing/2014/main" id="{2E3B8C9C-6F49-9238-BEBA-06AB54887F25}"/>
              </a:ext>
            </a:extLst>
          </p:cNvPr>
          <p:cNvGrpSpPr/>
          <p:nvPr/>
        </p:nvGrpSpPr>
        <p:grpSpPr>
          <a:xfrm>
            <a:off x="8218279" y="337763"/>
            <a:ext cx="2790655" cy="1399597"/>
            <a:chOff x="8218279" y="337763"/>
            <a:chExt cx="2790655" cy="1399597"/>
          </a:xfrm>
        </p:grpSpPr>
        <p:pic>
          <p:nvPicPr>
            <p:cNvPr id="5" name="Picture 4">
              <a:extLst>
                <a:ext uri="{FF2B5EF4-FFF2-40B4-BE49-F238E27FC236}">
                  <a16:creationId xmlns:a16="http://schemas.microsoft.com/office/drawing/2014/main" id="{5AE47D70-5E54-8F17-0A66-9B4A73A95549}"/>
                </a:ext>
              </a:extLst>
            </p:cNvPr>
            <p:cNvPicPr>
              <a:picLocks noChangeAspect="1"/>
            </p:cNvPicPr>
            <p:nvPr/>
          </p:nvPicPr>
          <p:blipFill>
            <a:blip r:embed="rId2"/>
            <a:stretch>
              <a:fillRect/>
            </a:stretch>
          </p:blipFill>
          <p:spPr>
            <a:xfrm>
              <a:off x="8218279" y="337763"/>
              <a:ext cx="1875748" cy="1399597"/>
            </a:xfrm>
            <a:prstGeom prst="rect">
              <a:avLst/>
            </a:prstGeom>
          </p:spPr>
        </p:pic>
        <p:sp>
          <p:nvSpPr>
            <p:cNvPr id="6" name="Arrow: Right 5">
              <a:extLst>
                <a:ext uri="{FF2B5EF4-FFF2-40B4-BE49-F238E27FC236}">
                  <a16:creationId xmlns:a16="http://schemas.microsoft.com/office/drawing/2014/main" id="{0EBF2C90-0D71-A407-CC81-066D2F0384FA}"/>
                </a:ext>
              </a:extLst>
            </p:cNvPr>
            <p:cNvSpPr/>
            <p:nvPr/>
          </p:nvSpPr>
          <p:spPr>
            <a:xfrm rot="10800000">
              <a:off x="10184786" y="498794"/>
              <a:ext cx="824148" cy="438284"/>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panose="020F0502020204030204"/>
                <a:ea typeface="+mn-ea"/>
                <a:cs typeface="+mn-cs"/>
              </a:endParaRPr>
            </a:p>
          </p:txBody>
        </p:sp>
      </p:grpSp>
      <p:pic>
        <p:nvPicPr>
          <p:cNvPr id="10" name="Content Placeholder 9" descr="A graph showing the age of two people&#10;&#10;Description automatically generated">
            <a:extLst>
              <a:ext uri="{FF2B5EF4-FFF2-40B4-BE49-F238E27FC236}">
                <a16:creationId xmlns:a16="http://schemas.microsoft.com/office/drawing/2014/main" id="{D7699AD4-4D16-3736-871E-56E111918B4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007225" y="2166144"/>
            <a:ext cx="3657600" cy="3657600"/>
          </a:xfrm>
        </p:spPr>
      </p:pic>
      <p:pic>
        <p:nvPicPr>
          <p:cNvPr id="7" name="Picture 6" descr="A group of black letters&#10;&#10;Description automatically generated">
            <a:extLst>
              <a:ext uri="{FF2B5EF4-FFF2-40B4-BE49-F238E27FC236}">
                <a16:creationId xmlns:a16="http://schemas.microsoft.com/office/drawing/2014/main" id="{9EE59F7D-FB39-8B85-B6BC-E017F322FA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2863413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CAC7F-40B6-DA4B-688A-9427F5864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B4EA0-B73C-95E0-68A0-AD5F38ED29D1}"/>
              </a:ext>
            </a:extLst>
          </p:cNvPr>
          <p:cNvSpPr>
            <a:spLocks noGrp="1"/>
          </p:cNvSpPr>
          <p:nvPr>
            <p:ph type="title"/>
          </p:nvPr>
        </p:nvSpPr>
        <p:spPr/>
        <p:txBody>
          <a:bodyPr/>
          <a:lstStyle/>
          <a:p>
            <a:r>
              <a:rPr lang="en-US" dirty="0"/>
              <a:t>Visual of Sub-groups</a:t>
            </a:r>
          </a:p>
        </p:txBody>
      </p:sp>
      <p:sp>
        <p:nvSpPr>
          <p:cNvPr id="3" name="Content Placeholder 2">
            <a:extLst>
              <a:ext uri="{FF2B5EF4-FFF2-40B4-BE49-F238E27FC236}">
                <a16:creationId xmlns:a16="http://schemas.microsoft.com/office/drawing/2014/main" id="{8540CB54-EE61-3C2F-A582-BC74A9A74C65}"/>
              </a:ext>
            </a:extLst>
          </p:cNvPr>
          <p:cNvSpPr>
            <a:spLocks noGrp="1"/>
          </p:cNvSpPr>
          <p:nvPr>
            <p:ph sz="half" idx="1"/>
          </p:nvPr>
        </p:nvSpPr>
        <p:spPr/>
        <p:txBody>
          <a:bodyPr>
            <a:normAutofit/>
          </a:bodyPr>
          <a:lstStyle/>
          <a:p>
            <a:r>
              <a:rPr lang="en-US" sz="2400" dirty="0"/>
              <a:t>What if we want to look within our primary groups?</a:t>
            </a:r>
          </a:p>
          <a:p>
            <a:r>
              <a:rPr lang="en-US" sz="2400" dirty="0"/>
              <a:t>We can use color to differentiate between sub-groups.</a:t>
            </a:r>
          </a:p>
          <a:p>
            <a:endParaRPr lang="en-US" sz="2400" dirty="0"/>
          </a:p>
        </p:txBody>
      </p:sp>
      <p:grpSp>
        <p:nvGrpSpPr>
          <p:cNvPr id="7" name="Group 6">
            <a:extLst>
              <a:ext uri="{FF2B5EF4-FFF2-40B4-BE49-F238E27FC236}">
                <a16:creationId xmlns:a16="http://schemas.microsoft.com/office/drawing/2014/main" id="{19068757-59B3-25A2-397A-AB13B049D982}"/>
              </a:ext>
            </a:extLst>
          </p:cNvPr>
          <p:cNvGrpSpPr/>
          <p:nvPr/>
        </p:nvGrpSpPr>
        <p:grpSpPr>
          <a:xfrm>
            <a:off x="8218279" y="337763"/>
            <a:ext cx="2818648" cy="1399597"/>
            <a:chOff x="8218279" y="337763"/>
            <a:chExt cx="2818648" cy="1399597"/>
          </a:xfrm>
        </p:grpSpPr>
        <p:pic>
          <p:nvPicPr>
            <p:cNvPr id="8" name="Picture 7">
              <a:extLst>
                <a:ext uri="{FF2B5EF4-FFF2-40B4-BE49-F238E27FC236}">
                  <a16:creationId xmlns:a16="http://schemas.microsoft.com/office/drawing/2014/main" id="{2059710F-F22C-EA44-913C-E74AF6B12CAA}"/>
                </a:ext>
              </a:extLst>
            </p:cNvPr>
            <p:cNvPicPr>
              <a:picLocks noChangeAspect="1"/>
            </p:cNvPicPr>
            <p:nvPr/>
          </p:nvPicPr>
          <p:blipFill>
            <a:blip r:embed="rId2"/>
            <a:stretch>
              <a:fillRect/>
            </a:stretch>
          </p:blipFill>
          <p:spPr>
            <a:xfrm>
              <a:off x="8218279" y="337763"/>
              <a:ext cx="1875748" cy="1399597"/>
            </a:xfrm>
            <a:prstGeom prst="rect">
              <a:avLst/>
            </a:prstGeom>
          </p:spPr>
        </p:pic>
        <p:sp>
          <p:nvSpPr>
            <p:cNvPr id="9" name="Arrow: Right 8">
              <a:extLst>
                <a:ext uri="{FF2B5EF4-FFF2-40B4-BE49-F238E27FC236}">
                  <a16:creationId xmlns:a16="http://schemas.microsoft.com/office/drawing/2014/main" id="{E9EC7A07-C3ED-7FD6-EC39-45DC65B8ED88}"/>
                </a:ext>
              </a:extLst>
            </p:cNvPr>
            <p:cNvSpPr/>
            <p:nvPr/>
          </p:nvSpPr>
          <p:spPr>
            <a:xfrm rot="10800000">
              <a:off x="10212779" y="815114"/>
              <a:ext cx="824148" cy="438284"/>
            </a:xfrm>
            <a:prstGeom prst="rightArrow">
              <a:avLst/>
            </a:prstGeom>
            <a:solidFill>
              <a:srgbClr val="F2B7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panose="020F0502020204030204"/>
                <a:ea typeface="+mn-ea"/>
                <a:cs typeface="+mn-cs"/>
              </a:endParaRPr>
            </a:p>
          </p:txBody>
        </p:sp>
      </p:grpSp>
      <p:pic>
        <p:nvPicPr>
          <p:cNvPr id="14" name="Content Placeholder 13" descr="A graph showing smoking status&#10;&#10;Description automatically generated">
            <a:extLst>
              <a:ext uri="{FF2B5EF4-FFF2-40B4-BE49-F238E27FC236}">
                <a16:creationId xmlns:a16="http://schemas.microsoft.com/office/drawing/2014/main" id="{52D98156-1E56-51A6-1E9A-2D574EE1FFE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32278" y="2035515"/>
            <a:ext cx="4323402" cy="4323402"/>
          </a:xfrm>
        </p:spPr>
      </p:pic>
      <p:pic>
        <p:nvPicPr>
          <p:cNvPr id="4" name="Picture 3" descr="A group of black letters&#10;&#10;Description automatically generated">
            <a:extLst>
              <a:ext uri="{FF2B5EF4-FFF2-40B4-BE49-F238E27FC236}">
                <a16:creationId xmlns:a16="http://schemas.microsoft.com/office/drawing/2014/main" id="{8BC6B61C-FAE9-6DF5-DBAB-6C377F0B8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1402976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A292-BB42-FBEB-C197-DFE74490F4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BB279-080B-CA77-8876-149C9AB6D1E8}"/>
              </a:ext>
            </a:extLst>
          </p:cNvPr>
          <p:cNvSpPr>
            <a:spLocks noGrp="1"/>
          </p:cNvSpPr>
          <p:nvPr>
            <p:ph type="title"/>
          </p:nvPr>
        </p:nvSpPr>
        <p:spPr/>
        <p:txBody>
          <a:bodyPr/>
          <a:lstStyle/>
          <a:p>
            <a:r>
              <a:rPr lang="en-US" dirty="0"/>
              <a:t>Visual of Sub-groups</a:t>
            </a:r>
          </a:p>
        </p:txBody>
      </p:sp>
      <p:sp>
        <p:nvSpPr>
          <p:cNvPr id="3" name="Content Placeholder 2">
            <a:extLst>
              <a:ext uri="{FF2B5EF4-FFF2-40B4-BE49-F238E27FC236}">
                <a16:creationId xmlns:a16="http://schemas.microsoft.com/office/drawing/2014/main" id="{128C1799-7F5C-C91C-563F-F2036F4D4078}"/>
              </a:ext>
            </a:extLst>
          </p:cNvPr>
          <p:cNvSpPr>
            <a:spLocks noGrp="1"/>
          </p:cNvSpPr>
          <p:nvPr>
            <p:ph sz="half" idx="1"/>
          </p:nvPr>
        </p:nvSpPr>
        <p:spPr/>
        <p:txBody>
          <a:bodyPr>
            <a:normAutofit/>
          </a:bodyPr>
          <a:lstStyle/>
          <a:p>
            <a:r>
              <a:rPr lang="en-US" sz="2400" dirty="0"/>
              <a:t>What if we want to look within our primary groups?</a:t>
            </a:r>
          </a:p>
          <a:p>
            <a:r>
              <a:rPr lang="en-US" sz="2400" dirty="0"/>
              <a:t>We can use color to differentiate between sub-groups.</a:t>
            </a:r>
          </a:p>
          <a:p>
            <a:endParaRPr lang="en-US" sz="2400" dirty="0"/>
          </a:p>
        </p:txBody>
      </p:sp>
      <p:grpSp>
        <p:nvGrpSpPr>
          <p:cNvPr id="7" name="Group 6">
            <a:extLst>
              <a:ext uri="{FF2B5EF4-FFF2-40B4-BE49-F238E27FC236}">
                <a16:creationId xmlns:a16="http://schemas.microsoft.com/office/drawing/2014/main" id="{DBFF38AB-F697-CDD7-1556-28059A4260E8}"/>
              </a:ext>
            </a:extLst>
          </p:cNvPr>
          <p:cNvGrpSpPr/>
          <p:nvPr/>
        </p:nvGrpSpPr>
        <p:grpSpPr>
          <a:xfrm>
            <a:off x="8218279" y="337763"/>
            <a:ext cx="2818648" cy="1399597"/>
            <a:chOff x="8218279" y="337763"/>
            <a:chExt cx="2818648" cy="1399597"/>
          </a:xfrm>
        </p:grpSpPr>
        <p:pic>
          <p:nvPicPr>
            <p:cNvPr id="8" name="Picture 7">
              <a:extLst>
                <a:ext uri="{FF2B5EF4-FFF2-40B4-BE49-F238E27FC236}">
                  <a16:creationId xmlns:a16="http://schemas.microsoft.com/office/drawing/2014/main" id="{80171EC5-24F6-92BA-4AE4-DD01451F8F75}"/>
                </a:ext>
              </a:extLst>
            </p:cNvPr>
            <p:cNvPicPr>
              <a:picLocks noChangeAspect="1"/>
            </p:cNvPicPr>
            <p:nvPr/>
          </p:nvPicPr>
          <p:blipFill>
            <a:blip r:embed="rId2"/>
            <a:stretch>
              <a:fillRect/>
            </a:stretch>
          </p:blipFill>
          <p:spPr>
            <a:xfrm>
              <a:off x="8218279" y="337763"/>
              <a:ext cx="1875748" cy="1399597"/>
            </a:xfrm>
            <a:prstGeom prst="rect">
              <a:avLst/>
            </a:prstGeom>
          </p:spPr>
        </p:pic>
        <p:sp>
          <p:nvSpPr>
            <p:cNvPr id="9" name="Arrow: Right 8">
              <a:extLst>
                <a:ext uri="{FF2B5EF4-FFF2-40B4-BE49-F238E27FC236}">
                  <a16:creationId xmlns:a16="http://schemas.microsoft.com/office/drawing/2014/main" id="{951807EE-BE15-A9D2-DEC3-F839C87B9187}"/>
                </a:ext>
              </a:extLst>
            </p:cNvPr>
            <p:cNvSpPr/>
            <p:nvPr/>
          </p:nvSpPr>
          <p:spPr>
            <a:xfrm rot="10800000">
              <a:off x="10212779" y="815114"/>
              <a:ext cx="824148" cy="438284"/>
            </a:xfrm>
            <a:prstGeom prst="rightArrow">
              <a:avLst/>
            </a:prstGeom>
            <a:solidFill>
              <a:srgbClr val="F2B7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panose="020F0502020204030204"/>
                <a:ea typeface="+mn-ea"/>
                <a:cs typeface="+mn-cs"/>
              </a:endParaRPr>
            </a:p>
          </p:txBody>
        </p:sp>
      </p:grpSp>
      <p:pic>
        <p:nvPicPr>
          <p:cNvPr id="14" name="Content Placeholder 13" descr="A graph showing smoking status&#10;&#10;Description automatically generated">
            <a:extLst>
              <a:ext uri="{FF2B5EF4-FFF2-40B4-BE49-F238E27FC236}">
                <a16:creationId xmlns:a16="http://schemas.microsoft.com/office/drawing/2014/main" id="{9438CAAA-8853-F9F3-4C64-19D45FE32B6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32278" y="2035515"/>
            <a:ext cx="4323402" cy="4323402"/>
          </a:xfrm>
        </p:spPr>
      </p:pic>
      <p:pic>
        <p:nvPicPr>
          <p:cNvPr id="4" name="Picture 3" descr="A group of black letters&#10;&#10;Description automatically generated">
            <a:extLst>
              <a:ext uri="{FF2B5EF4-FFF2-40B4-BE49-F238E27FC236}">
                <a16:creationId xmlns:a16="http://schemas.microsoft.com/office/drawing/2014/main" id="{7116B2BE-A8B9-A5A3-53A2-FE2255250D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273268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92020-5564-1D13-0B74-F7867D67DF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C8BF1-4342-DDA1-81AA-F2C898F98B1E}"/>
              </a:ext>
            </a:extLst>
          </p:cNvPr>
          <p:cNvSpPr>
            <a:spLocks noGrp="1"/>
          </p:cNvSpPr>
          <p:nvPr>
            <p:ph type="title"/>
          </p:nvPr>
        </p:nvSpPr>
        <p:spPr/>
        <p:txBody>
          <a:bodyPr/>
          <a:lstStyle/>
          <a:p>
            <a:r>
              <a:rPr lang="en-US" dirty="0"/>
              <a:t>Visual of Sub-groups</a:t>
            </a:r>
          </a:p>
        </p:txBody>
      </p:sp>
      <p:sp>
        <p:nvSpPr>
          <p:cNvPr id="3" name="Content Placeholder 2">
            <a:extLst>
              <a:ext uri="{FF2B5EF4-FFF2-40B4-BE49-F238E27FC236}">
                <a16:creationId xmlns:a16="http://schemas.microsoft.com/office/drawing/2014/main" id="{A7802DDC-A4D7-44F7-24AD-60D80B9CE406}"/>
              </a:ext>
            </a:extLst>
          </p:cNvPr>
          <p:cNvSpPr>
            <a:spLocks noGrp="1"/>
          </p:cNvSpPr>
          <p:nvPr>
            <p:ph sz="half" idx="1"/>
          </p:nvPr>
        </p:nvSpPr>
        <p:spPr/>
        <p:txBody>
          <a:bodyPr>
            <a:normAutofit/>
          </a:bodyPr>
          <a:lstStyle/>
          <a:p>
            <a:r>
              <a:rPr lang="en-US" sz="2400" dirty="0"/>
              <a:t>We can use facets.</a:t>
            </a:r>
          </a:p>
          <a:p>
            <a:r>
              <a:rPr lang="en-US" sz="2400" dirty="0"/>
              <a:t>A facet is a method to show use several sides of the data.</a:t>
            </a:r>
          </a:p>
          <a:p>
            <a:r>
              <a:rPr lang="en-US" sz="2400" dirty="0"/>
              <a:t>Now we can compare different smoking status between our gender groups.</a:t>
            </a:r>
          </a:p>
          <a:p>
            <a:endParaRPr lang="en-US" sz="2400" dirty="0"/>
          </a:p>
        </p:txBody>
      </p:sp>
      <p:grpSp>
        <p:nvGrpSpPr>
          <p:cNvPr id="7" name="Group 6">
            <a:extLst>
              <a:ext uri="{FF2B5EF4-FFF2-40B4-BE49-F238E27FC236}">
                <a16:creationId xmlns:a16="http://schemas.microsoft.com/office/drawing/2014/main" id="{6F45E0F7-37F9-E965-C2CD-19B83A394C2F}"/>
              </a:ext>
            </a:extLst>
          </p:cNvPr>
          <p:cNvGrpSpPr/>
          <p:nvPr/>
        </p:nvGrpSpPr>
        <p:grpSpPr>
          <a:xfrm>
            <a:off x="8218279" y="337763"/>
            <a:ext cx="2818648" cy="1399597"/>
            <a:chOff x="8218279" y="337763"/>
            <a:chExt cx="2818648" cy="1399597"/>
          </a:xfrm>
        </p:grpSpPr>
        <p:pic>
          <p:nvPicPr>
            <p:cNvPr id="8" name="Picture 7">
              <a:extLst>
                <a:ext uri="{FF2B5EF4-FFF2-40B4-BE49-F238E27FC236}">
                  <a16:creationId xmlns:a16="http://schemas.microsoft.com/office/drawing/2014/main" id="{22E89A1F-3C23-A79E-B3A5-A828C1EDF23B}"/>
                </a:ext>
              </a:extLst>
            </p:cNvPr>
            <p:cNvPicPr>
              <a:picLocks noChangeAspect="1"/>
            </p:cNvPicPr>
            <p:nvPr/>
          </p:nvPicPr>
          <p:blipFill>
            <a:blip r:embed="rId2"/>
            <a:stretch>
              <a:fillRect/>
            </a:stretch>
          </p:blipFill>
          <p:spPr>
            <a:xfrm>
              <a:off x="8218279" y="337763"/>
              <a:ext cx="1875748" cy="1399597"/>
            </a:xfrm>
            <a:prstGeom prst="rect">
              <a:avLst/>
            </a:prstGeom>
          </p:spPr>
        </p:pic>
        <p:sp>
          <p:nvSpPr>
            <p:cNvPr id="9" name="Arrow: Right 8">
              <a:extLst>
                <a:ext uri="{FF2B5EF4-FFF2-40B4-BE49-F238E27FC236}">
                  <a16:creationId xmlns:a16="http://schemas.microsoft.com/office/drawing/2014/main" id="{47A9C97C-C7A9-6AA9-50D8-CEE829D39650}"/>
                </a:ext>
              </a:extLst>
            </p:cNvPr>
            <p:cNvSpPr/>
            <p:nvPr/>
          </p:nvSpPr>
          <p:spPr>
            <a:xfrm rot="10800000">
              <a:off x="10212779" y="815114"/>
              <a:ext cx="824148" cy="438284"/>
            </a:xfrm>
            <a:prstGeom prst="rightArrow">
              <a:avLst/>
            </a:prstGeom>
            <a:solidFill>
              <a:srgbClr val="F2B7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panose="020F0502020204030204"/>
                <a:ea typeface="+mn-ea"/>
                <a:cs typeface="+mn-cs"/>
              </a:endParaRPr>
            </a:p>
          </p:txBody>
        </p:sp>
      </p:grpSp>
      <p:pic>
        <p:nvPicPr>
          <p:cNvPr id="31" name="Content Placeholder 30">
            <a:extLst>
              <a:ext uri="{FF2B5EF4-FFF2-40B4-BE49-F238E27FC236}">
                <a16:creationId xmlns:a16="http://schemas.microsoft.com/office/drawing/2014/main" id="{41DADA71-687A-7783-19B1-912FE29474F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6688" y="2338274"/>
            <a:ext cx="4638675" cy="3313339"/>
          </a:xfrm>
        </p:spPr>
      </p:pic>
      <p:pic>
        <p:nvPicPr>
          <p:cNvPr id="4" name="Picture 3" descr="A group of black letters&#10;&#10;Description automatically generated">
            <a:extLst>
              <a:ext uri="{FF2B5EF4-FFF2-40B4-BE49-F238E27FC236}">
                <a16:creationId xmlns:a16="http://schemas.microsoft.com/office/drawing/2014/main" id="{047208A5-0129-4F1C-ACE8-7F7948E8ED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33840455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E3EC-C0F3-FA27-B6CF-94C562CE5F6A}"/>
              </a:ext>
            </a:extLst>
          </p:cNvPr>
          <p:cNvSpPr>
            <a:spLocks noGrp="1"/>
          </p:cNvSpPr>
          <p:nvPr>
            <p:ph type="title"/>
          </p:nvPr>
        </p:nvSpPr>
        <p:spPr/>
        <p:txBody>
          <a:bodyPr/>
          <a:lstStyle/>
          <a:p>
            <a:r>
              <a:rPr lang="en-US" dirty="0"/>
              <a:t>The Bad to Ugly to Good</a:t>
            </a:r>
          </a:p>
        </p:txBody>
      </p:sp>
      <p:sp>
        <p:nvSpPr>
          <p:cNvPr id="3" name="Content Placeholder 2">
            <a:extLst>
              <a:ext uri="{FF2B5EF4-FFF2-40B4-BE49-F238E27FC236}">
                <a16:creationId xmlns:a16="http://schemas.microsoft.com/office/drawing/2014/main" id="{2214F4E4-B570-74DC-1F8C-2CFA53D571AE}"/>
              </a:ext>
            </a:extLst>
          </p:cNvPr>
          <p:cNvSpPr>
            <a:spLocks noGrp="1"/>
          </p:cNvSpPr>
          <p:nvPr>
            <p:ph idx="1"/>
          </p:nvPr>
        </p:nvSpPr>
        <p:spPr/>
        <p:txBody>
          <a:bodyPr/>
          <a:lstStyle/>
          <a:p>
            <a:endParaRPr lang="en-US"/>
          </a:p>
        </p:txBody>
      </p:sp>
      <p:pic>
        <p:nvPicPr>
          <p:cNvPr id="4" name="Content Placeholder 14" descr="A graph showing the age of a person&#10;&#10;Description automatically generated">
            <a:extLst>
              <a:ext uri="{FF2B5EF4-FFF2-40B4-BE49-F238E27FC236}">
                <a16:creationId xmlns:a16="http://schemas.microsoft.com/office/drawing/2014/main" id="{5AA063D1-E4A8-2841-26A0-13C3BC5F2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2211492"/>
            <a:ext cx="3657600" cy="3657600"/>
          </a:xfrm>
          <a:prstGeom prst="rect">
            <a:avLst/>
          </a:prstGeom>
        </p:spPr>
      </p:pic>
      <p:pic>
        <p:nvPicPr>
          <p:cNvPr id="5" name="Content Placeholder 14" descr="A graph showing the age of a person&#10;&#10;Description automatically generated">
            <a:extLst>
              <a:ext uri="{FF2B5EF4-FFF2-40B4-BE49-F238E27FC236}">
                <a16:creationId xmlns:a16="http://schemas.microsoft.com/office/drawing/2014/main" id="{A262E7D4-E2C3-A15B-2375-DEB3DC32D1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5233" y="2211492"/>
            <a:ext cx="3657600" cy="3657600"/>
          </a:xfrm>
          <a:prstGeom prst="rect">
            <a:avLst/>
          </a:prstGeom>
        </p:spPr>
      </p:pic>
      <p:pic>
        <p:nvPicPr>
          <p:cNvPr id="6" name="Content Placeholder 9" descr="A graph showing the age of two people&#10;&#10;Description automatically generated">
            <a:extLst>
              <a:ext uri="{FF2B5EF4-FFF2-40B4-BE49-F238E27FC236}">
                <a16:creationId xmlns:a16="http://schemas.microsoft.com/office/drawing/2014/main" id="{2F46A0D4-969B-8CDC-CF98-04674FD6B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2562" y="2192968"/>
            <a:ext cx="3657600" cy="3657600"/>
          </a:xfrm>
          <a:prstGeom prst="rect">
            <a:avLst/>
          </a:prstGeom>
        </p:spPr>
      </p:pic>
      <p:pic>
        <p:nvPicPr>
          <p:cNvPr id="7" name="Picture 6" descr="A group of black letters&#10;&#10;Description automatically generated">
            <a:extLst>
              <a:ext uri="{FF2B5EF4-FFF2-40B4-BE49-F238E27FC236}">
                <a16:creationId xmlns:a16="http://schemas.microsoft.com/office/drawing/2014/main" id="{B01F83D9-74B5-F121-E719-3B2EBE97CC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3185908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745A-44B0-3D17-3372-F561EC08F548}"/>
              </a:ext>
            </a:extLst>
          </p:cNvPr>
          <p:cNvSpPr>
            <a:spLocks noGrp="1"/>
          </p:cNvSpPr>
          <p:nvPr>
            <p:ph type="title"/>
          </p:nvPr>
        </p:nvSpPr>
        <p:spPr/>
        <p:txBody>
          <a:bodyPr/>
          <a:lstStyle/>
          <a:p>
            <a:r>
              <a:rPr lang="en-US" dirty="0"/>
              <a:t>Switching Gears</a:t>
            </a:r>
          </a:p>
        </p:txBody>
      </p:sp>
      <p:sp>
        <p:nvSpPr>
          <p:cNvPr id="3" name="Content Placeholder 2">
            <a:extLst>
              <a:ext uri="{FF2B5EF4-FFF2-40B4-BE49-F238E27FC236}">
                <a16:creationId xmlns:a16="http://schemas.microsoft.com/office/drawing/2014/main" id="{5DF2E07C-DDB6-8A33-E779-D97B1EAA2A7F}"/>
              </a:ext>
            </a:extLst>
          </p:cNvPr>
          <p:cNvSpPr>
            <a:spLocks noGrp="1"/>
          </p:cNvSpPr>
          <p:nvPr>
            <p:ph sz="half" idx="1"/>
          </p:nvPr>
        </p:nvSpPr>
        <p:spPr/>
        <p:txBody>
          <a:bodyPr/>
          <a:lstStyle/>
          <a:p>
            <a:r>
              <a:rPr lang="en-US" dirty="0"/>
              <a:t>How about a visualization between two continuous variables.</a:t>
            </a:r>
          </a:p>
          <a:p>
            <a:r>
              <a:rPr lang="en-US" dirty="0"/>
              <a:t>Can be important for identifying linear and non-linear trends.</a:t>
            </a:r>
          </a:p>
          <a:p>
            <a:r>
              <a:rPr lang="en-US" dirty="0"/>
              <a:t>Appears to be a lot going on here.</a:t>
            </a:r>
          </a:p>
        </p:txBody>
      </p:sp>
      <p:pic>
        <p:nvPicPr>
          <p:cNvPr id="6" name="Content Placeholder 5" descr="A graph showing the age of a person&#10;&#10;Description automatically generated">
            <a:extLst>
              <a:ext uri="{FF2B5EF4-FFF2-40B4-BE49-F238E27FC236}">
                <a16:creationId xmlns:a16="http://schemas.microsoft.com/office/drawing/2014/main" id="{C5FE103E-4539-D900-6964-191AB58A1C1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2338274"/>
            <a:ext cx="5059363" cy="3613830"/>
          </a:xfrm>
        </p:spPr>
      </p:pic>
      <p:grpSp>
        <p:nvGrpSpPr>
          <p:cNvPr id="7" name="Group 6">
            <a:extLst>
              <a:ext uri="{FF2B5EF4-FFF2-40B4-BE49-F238E27FC236}">
                <a16:creationId xmlns:a16="http://schemas.microsoft.com/office/drawing/2014/main" id="{CE751A3C-28C4-3211-A7EC-C64843B2CDA1}"/>
              </a:ext>
            </a:extLst>
          </p:cNvPr>
          <p:cNvGrpSpPr/>
          <p:nvPr/>
        </p:nvGrpSpPr>
        <p:grpSpPr>
          <a:xfrm>
            <a:off x="8218279" y="337763"/>
            <a:ext cx="2755882" cy="1399597"/>
            <a:chOff x="8218279" y="337763"/>
            <a:chExt cx="2755882" cy="1399597"/>
          </a:xfrm>
        </p:grpSpPr>
        <p:pic>
          <p:nvPicPr>
            <p:cNvPr id="8" name="Picture 7">
              <a:extLst>
                <a:ext uri="{FF2B5EF4-FFF2-40B4-BE49-F238E27FC236}">
                  <a16:creationId xmlns:a16="http://schemas.microsoft.com/office/drawing/2014/main" id="{77ACB7AC-27F1-A7E2-B55A-5C82E73D3958}"/>
                </a:ext>
              </a:extLst>
            </p:cNvPr>
            <p:cNvPicPr>
              <a:picLocks noChangeAspect="1"/>
            </p:cNvPicPr>
            <p:nvPr/>
          </p:nvPicPr>
          <p:blipFill>
            <a:blip r:embed="rId3"/>
            <a:stretch>
              <a:fillRect/>
            </a:stretch>
          </p:blipFill>
          <p:spPr>
            <a:xfrm>
              <a:off x="8218279" y="337763"/>
              <a:ext cx="1875748" cy="1399597"/>
            </a:xfrm>
            <a:prstGeom prst="rect">
              <a:avLst/>
            </a:prstGeom>
          </p:spPr>
        </p:pic>
        <p:sp>
          <p:nvSpPr>
            <p:cNvPr id="9" name="Arrow: Right 8">
              <a:extLst>
                <a:ext uri="{FF2B5EF4-FFF2-40B4-BE49-F238E27FC236}">
                  <a16:creationId xmlns:a16="http://schemas.microsoft.com/office/drawing/2014/main" id="{84F768D7-F752-B2D2-9DB1-C40C8AC4A1F4}"/>
                </a:ext>
              </a:extLst>
            </p:cNvPr>
            <p:cNvSpPr/>
            <p:nvPr/>
          </p:nvSpPr>
          <p:spPr>
            <a:xfrm rot="10800000">
              <a:off x="10150013" y="1148004"/>
              <a:ext cx="824148" cy="4382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panose="020F0502020204030204"/>
                <a:ea typeface="+mn-ea"/>
                <a:cs typeface="+mn-cs"/>
              </a:endParaRPr>
            </a:p>
          </p:txBody>
        </p:sp>
      </p:grpSp>
      <p:pic>
        <p:nvPicPr>
          <p:cNvPr id="4" name="Picture 3" descr="A group of black letters&#10;&#10;Description automatically generated">
            <a:extLst>
              <a:ext uri="{FF2B5EF4-FFF2-40B4-BE49-F238E27FC236}">
                <a16:creationId xmlns:a16="http://schemas.microsoft.com/office/drawing/2014/main" id="{73A918F8-2C3A-70CC-F857-C630295A9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1642220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62FAD-22BA-B8DB-6AB0-358F1EC28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7266D6-A278-7904-C2F4-AAF704180B46}"/>
              </a:ext>
            </a:extLst>
          </p:cNvPr>
          <p:cNvSpPr>
            <a:spLocks noGrp="1"/>
          </p:cNvSpPr>
          <p:nvPr>
            <p:ph type="title"/>
          </p:nvPr>
        </p:nvSpPr>
        <p:spPr/>
        <p:txBody>
          <a:bodyPr/>
          <a:lstStyle/>
          <a:p>
            <a:r>
              <a:rPr lang="en-US" dirty="0"/>
              <a:t>More Data, More Problems</a:t>
            </a:r>
          </a:p>
        </p:txBody>
      </p:sp>
      <p:sp>
        <p:nvSpPr>
          <p:cNvPr id="3" name="Content Placeholder 2">
            <a:extLst>
              <a:ext uri="{FF2B5EF4-FFF2-40B4-BE49-F238E27FC236}">
                <a16:creationId xmlns:a16="http://schemas.microsoft.com/office/drawing/2014/main" id="{C7D1BB3E-D4E9-5186-4732-C3AB5E74F537}"/>
              </a:ext>
            </a:extLst>
          </p:cNvPr>
          <p:cNvSpPr>
            <a:spLocks noGrp="1"/>
          </p:cNvSpPr>
          <p:nvPr>
            <p:ph sz="half" idx="1"/>
          </p:nvPr>
        </p:nvSpPr>
        <p:spPr/>
        <p:txBody>
          <a:bodyPr>
            <a:normAutofit lnSpcReduction="10000"/>
          </a:bodyPr>
          <a:lstStyle/>
          <a:p>
            <a:r>
              <a:rPr lang="en-US" sz="2400" dirty="0"/>
              <a:t>The reverse problem has occurred now.</a:t>
            </a:r>
          </a:p>
          <a:p>
            <a:pPr lvl="1"/>
            <a:r>
              <a:rPr lang="en-US" sz="2200" dirty="0"/>
              <a:t>We see the individual data but we would like some idea of the group.</a:t>
            </a:r>
          </a:p>
          <a:p>
            <a:pPr lvl="1"/>
            <a:endParaRPr lang="en-US" sz="2200" dirty="0"/>
          </a:p>
          <a:p>
            <a:r>
              <a:rPr lang="en-US" sz="2400" dirty="0"/>
              <a:t>Fitting histograms can inform about skewness.</a:t>
            </a:r>
          </a:p>
        </p:txBody>
      </p:sp>
      <p:grpSp>
        <p:nvGrpSpPr>
          <p:cNvPr id="7" name="Group 6">
            <a:extLst>
              <a:ext uri="{FF2B5EF4-FFF2-40B4-BE49-F238E27FC236}">
                <a16:creationId xmlns:a16="http://schemas.microsoft.com/office/drawing/2014/main" id="{CEDF2C5E-B4CE-1797-7A7D-AC0385A05416}"/>
              </a:ext>
            </a:extLst>
          </p:cNvPr>
          <p:cNvGrpSpPr/>
          <p:nvPr/>
        </p:nvGrpSpPr>
        <p:grpSpPr>
          <a:xfrm>
            <a:off x="8218279" y="337763"/>
            <a:ext cx="2699896" cy="1399597"/>
            <a:chOff x="8218279" y="337763"/>
            <a:chExt cx="2699896" cy="1399597"/>
          </a:xfrm>
        </p:grpSpPr>
        <p:pic>
          <p:nvPicPr>
            <p:cNvPr id="8" name="Picture 7">
              <a:extLst>
                <a:ext uri="{FF2B5EF4-FFF2-40B4-BE49-F238E27FC236}">
                  <a16:creationId xmlns:a16="http://schemas.microsoft.com/office/drawing/2014/main" id="{F7EBC8C2-B011-B139-C7FD-B1608C8C50AD}"/>
                </a:ext>
              </a:extLst>
            </p:cNvPr>
            <p:cNvPicPr>
              <a:picLocks noChangeAspect="1"/>
            </p:cNvPicPr>
            <p:nvPr/>
          </p:nvPicPr>
          <p:blipFill>
            <a:blip r:embed="rId2"/>
            <a:stretch>
              <a:fillRect/>
            </a:stretch>
          </p:blipFill>
          <p:spPr>
            <a:xfrm>
              <a:off x="8218279" y="337763"/>
              <a:ext cx="1875748" cy="1399597"/>
            </a:xfrm>
            <a:prstGeom prst="rect">
              <a:avLst/>
            </a:prstGeom>
          </p:spPr>
        </p:pic>
        <p:sp>
          <p:nvSpPr>
            <p:cNvPr id="9" name="Arrow: Right 8">
              <a:extLst>
                <a:ext uri="{FF2B5EF4-FFF2-40B4-BE49-F238E27FC236}">
                  <a16:creationId xmlns:a16="http://schemas.microsoft.com/office/drawing/2014/main" id="{1BE844CE-E5C1-DAA0-2C84-E7260F4A2A1A}"/>
                </a:ext>
              </a:extLst>
            </p:cNvPr>
            <p:cNvSpPr/>
            <p:nvPr/>
          </p:nvSpPr>
          <p:spPr>
            <a:xfrm rot="10800000">
              <a:off x="10094027" y="686754"/>
              <a:ext cx="824148" cy="438284"/>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panose="020F0502020204030204"/>
                <a:ea typeface="+mn-ea"/>
                <a:cs typeface="+mn-cs"/>
              </a:endParaRPr>
            </a:p>
          </p:txBody>
        </p:sp>
      </p:grpSp>
      <p:pic>
        <p:nvPicPr>
          <p:cNvPr id="11" name="Content Placeholder 10" descr="A graph showing the age of a person&#10;&#10;Description automatically generated with medium confidence">
            <a:extLst>
              <a:ext uri="{FF2B5EF4-FFF2-40B4-BE49-F238E27FC236}">
                <a16:creationId xmlns:a16="http://schemas.microsoft.com/office/drawing/2014/main" id="{12413F48-CE6E-A257-12CE-D397A7506D2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6421" y="2163637"/>
            <a:ext cx="5288953" cy="3777823"/>
          </a:xfrm>
        </p:spPr>
      </p:pic>
      <p:pic>
        <p:nvPicPr>
          <p:cNvPr id="4" name="Picture 3" descr="A group of black letters&#10;&#10;Description automatically generated">
            <a:extLst>
              <a:ext uri="{FF2B5EF4-FFF2-40B4-BE49-F238E27FC236}">
                <a16:creationId xmlns:a16="http://schemas.microsoft.com/office/drawing/2014/main" id="{7D93290A-ACBC-7571-D0B1-7294D5EDB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28587561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1F234-28F8-75A2-F107-C0415CED0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C823E6-9F51-3902-A7C9-5290876661E0}"/>
              </a:ext>
            </a:extLst>
          </p:cNvPr>
          <p:cNvSpPr>
            <a:spLocks noGrp="1"/>
          </p:cNvSpPr>
          <p:nvPr>
            <p:ph type="title"/>
          </p:nvPr>
        </p:nvSpPr>
        <p:spPr/>
        <p:txBody>
          <a:bodyPr/>
          <a:lstStyle/>
          <a:p>
            <a:r>
              <a:rPr lang="en-US" dirty="0"/>
              <a:t>Visualize Linear Trend</a:t>
            </a:r>
          </a:p>
        </p:txBody>
      </p:sp>
      <p:sp>
        <p:nvSpPr>
          <p:cNvPr id="3" name="Content Placeholder 2">
            <a:extLst>
              <a:ext uri="{FF2B5EF4-FFF2-40B4-BE49-F238E27FC236}">
                <a16:creationId xmlns:a16="http://schemas.microsoft.com/office/drawing/2014/main" id="{93043E7A-3ACA-652C-0314-B4761990D3F8}"/>
              </a:ext>
            </a:extLst>
          </p:cNvPr>
          <p:cNvSpPr>
            <a:spLocks noGrp="1"/>
          </p:cNvSpPr>
          <p:nvPr>
            <p:ph sz="half" idx="1"/>
          </p:nvPr>
        </p:nvSpPr>
        <p:spPr/>
        <p:txBody>
          <a:bodyPr>
            <a:normAutofit lnSpcReduction="10000"/>
          </a:bodyPr>
          <a:lstStyle/>
          <a:p>
            <a:r>
              <a:rPr lang="en-US" sz="2400" dirty="0"/>
              <a:t>If we have a research question on association, we need to create contrast.</a:t>
            </a:r>
          </a:p>
          <a:p>
            <a:endParaRPr lang="en-US" sz="2400" dirty="0"/>
          </a:p>
          <a:p>
            <a:pPr marL="0" indent="0">
              <a:buNone/>
            </a:pPr>
            <a:r>
              <a:rPr lang="en-US" sz="2400" dirty="0"/>
              <a:t>Changing the theme of the plot and the shape and transparency of the scatter better reveals the fit.</a:t>
            </a:r>
          </a:p>
          <a:p>
            <a:endParaRPr lang="en-US" sz="2400" dirty="0"/>
          </a:p>
          <a:p>
            <a:endParaRPr lang="en-US" sz="2400" dirty="0"/>
          </a:p>
        </p:txBody>
      </p:sp>
      <p:grpSp>
        <p:nvGrpSpPr>
          <p:cNvPr id="7" name="Group 6">
            <a:extLst>
              <a:ext uri="{FF2B5EF4-FFF2-40B4-BE49-F238E27FC236}">
                <a16:creationId xmlns:a16="http://schemas.microsoft.com/office/drawing/2014/main" id="{4885CE33-A8F7-7CA8-972A-3543C575236B}"/>
              </a:ext>
            </a:extLst>
          </p:cNvPr>
          <p:cNvGrpSpPr/>
          <p:nvPr/>
        </p:nvGrpSpPr>
        <p:grpSpPr>
          <a:xfrm>
            <a:off x="8218279" y="286603"/>
            <a:ext cx="2746551" cy="1450757"/>
            <a:chOff x="8218279" y="286603"/>
            <a:chExt cx="2746551" cy="1450757"/>
          </a:xfrm>
        </p:grpSpPr>
        <p:pic>
          <p:nvPicPr>
            <p:cNvPr id="8" name="Picture 7">
              <a:extLst>
                <a:ext uri="{FF2B5EF4-FFF2-40B4-BE49-F238E27FC236}">
                  <a16:creationId xmlns:a16="http://schemas.microsoft.com/office/drawing/2014/main" id="{BC5B9B98-E9D6-72AA-3444-F710C7CA9367}"/>
                </a:ext>
              </a:extLst>
            </p:cNvPr>
            <p:cNvPicPr>
              <a:picLocks noChangeAspect="1"/>
            </p:cNvPicPr>
            <p:nvPr/>
          </p:nvPicPr>
          <p:blipFill>
            <a:blip r:embed="rId2"/>
            <a:stretch>
              <a:fillRect/>
            </a:stretch>
          </p:blipFill>
          <p:spPr>
            <a:xfrm>
              <a:off x="8218279" y="337763"/>
              <a:ext cx="1875748" cy="1399597"/>
            </a:xfrm>
            <a:prstGeom prst="rect">
              <a:avLst/>
            </a:prstGeom>
          </p:spPr>
        </p:pic>
        <p:sp>
          <p:nvSpPr>
            <p:cNvPr id="9" name="Arrow: Right 8">
              <a:extLst>
                <a:ext uri="{FF2B5EF4-FFF2-40B4-BE49-F238E27FC236}">
                  <a16:creationId xmlns:a16="http://schemas.microsoft.com/office/drawing/2014/main" id="{D19CFF4B-5D29-1006-F2C0-63F8BAA5AB44}"/>
                </a:ext>
              </a:extLst>
            </p:cNvPr>
            <p:cNvSpPr/>
            <p:nvPr/>
          </p:nvSpPr>
          <p:spPr>
            <a:xfrm rot="10800000">
              <a:off x="10140682" y="286603"/>
              <a:ext cx="824148" cy="438284"/>
            </a:xfrm>
            <a:prstGeom prst="rightArrow">
              <a:avLst/>
            </a:prstGeom>
            <a:solidFill>
              <a:srgbClr val="9682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panose="020F0502020204030204"/>
                <a:ea typeface="+mn-ea"/>
                <a:cs typeface="+mn-cs"/>
              </a:endParaRPr>
            </a:p>
          </p:txBody>
        </p:sp>
      </p:grpSp>
      <p:pic>
        <p:nvPicPr>
          <p:cNvPr id="13" name="Content Placeholder 12" descr="A graph showing the growth of the age of a person&#10;&#10;Description automatically generated with medium confidence">
            <a:extLst>
              <a:ext uri="{FF2B5EF4-FFF2-40B4-BE49-F238E27FC236}">
                <a16:creationId xmlns:a16="http://schemas.microsoft.com/office/drawing/2014/main" id="{EA5E2891-01B7-C314-F14D-68F1B274509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16688" y="2338274"/>
            <a:ext cx="4638675" cy="3313339"/>
          </a:xfrm>
        </p:spPr>
      </p:pic>
      <p:pic>
        <p:nvPicPr>
          <p:cNvPr id="4" name="Picture 3" descr="A group of black letters&#10;&#10;Description automatically generated">
            <a:extLst>
              <a:ext uri="{FF2B5EF4-FFF2-40B4-BE49-F238E27FC236}">
                <a16:creationId xmlns:a16="http://schemas.microsoft.com/office/drawing/2014/main" id="{6FD6126C-6215-04DE-3F41-54C513FF6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2015414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06B789-60A9-044B-B042-682471C593FC}"/>
              </a:ext>
            </a:extLst>
          </p:cNvPr>
          <p:cNvSpPr>
            <a:spLocks noGrp="1"/>
          </p:cNvSpPr>
          <p:nvPr>
            <p:ph type="title"/>
          </p:nvPr>
        </p:nvSpPr>
        <p:spPr>
          <a:xfrm>
            <a:off x="640491" y="463979"/>
            <a:ext cx="10515600" cy="1325563"/>
          </a:xfrm>
        </p:spPr>
        <p:txBody>
          <a:bodyPr>
            <a:normAutofit/>
          </a:bodyPr>
          <a:lstStyle/>
          <a:p>
            <a:r>
              <a:rPr lang="en-US" b="1" dirty="0">
                <a:solidFill>
                  <a:srgbClr val="171C8C"/>
                </a:solidFill>
                <a:latin typeface="Arial" panose="020B0604020202020204" pitchFamily="34" charset="0"/>
                <a:cs typeface="Arial" panose="020B0604020202020204" pitchFamily="34" charset="0"/>
              </a:rPr>
              <a:t>Outline</a:t>
            </a:r>
          </a:p>
        </p:txBody>
      </p:sp>
      <p:sp>
        <p:nvSpPr>
          <p:cNvPr id="11" name="Content Placeholder 4">
            <a:extLst>
              <a:ext uri="{FF2B5EF4-FFF2-40B4-BE49-F238E27FC236}">
                <a16:creationId xmlns:a16="http://schemas.microsoft.com/office/drawing/2014/main" id="{56589E68-0C25-F343-8448-6686BB5667AA}"/>
              </a:ext>
            </a:extLst>
          </p:cNvPr>
          <p:cNvSpPr>
            <a:spLocks noGrp="1"/>
          </p:cNvSpPr>
          <p:nvPr>
            <p:ph idx="1"/>
          </p:nvPr>
        </p:nvSpPr>
        <p:spPr>
          <a:xfrm>
            <a:off x="640490" y="2165521"/>
            <a:ext cx="10913077" cy="4161137"/>
          </a:xfrm>
        </p:spPr>
        <p:txBody>
          <a:bodyPr>
            <a:normAutofit/>
          </a:bodyPr>
          <a:lstStyle/>
          <a:p>
            <a:pPr eaLnBrk="1" hangingPunct="1"/>
            <a:r>
              <a:rPr lang="en-US" altLang="en-US" dirty="0">
                <a:solidFill>
                  <a:schemeClr val="accent1">
                    <a:lumMod val="75000"/>
                  </a:schemeClr>
                </a:solidFill>
              </a:rPr>
              <a:t>Overview of data science</a:t>
            </a:r>
          </a:p>
          <a:p>
            <a:pPr eaLnBrk="1" hangingPunct="1"/>
            <a:r>
              <a:rPr lang="en-US" altLang="en-US" dirty="0">
                <a:solidFill>
                  <a:schemeClr val="accent1">
                    <a:lumMod val="75000"/>
                  </a:schemeClr>
                </a:solidFill>
              </a:rPr>
              <a:t>Introduction to reproducibility</a:t>
            </a:r>
          </a:p>
          <a:p>
            <a:pPr eaLnBrk="1" hangingPunct="1"/>
            <a:r>
              <a:rPr lang="en-US" altLang="en-US" dirty="0">
                <a:solidFill>
                  <a:schemeClr val="accent1">
                    <a:lumMod val="75000"/>
                  </a:schemeClr>
                </a:solidFill>
              </a:rPr>
              <a:t>Opportunities for improvements in reproducible research practices</a:t>
            </a:r>
          </a:p>
          <a:p>
            <a:pPr lvl="1"/>
            <a:r>
              <a:rPr lang="en-US" altLang="en-US" dirty="0">
                <a:solidFill>
                  <a:schemeClr val="accent1">
                    <a:lumMod val="75000"/>
                  </a:schemeClr>
                </a:solidFill>
              </a:rPr>
              <a:t>Lessons learned from retracted articles</a:t>
            </a:r>
          </a:p>
          <a:p>
            <a:pPr eaLnBrk="1" hangingPunct="1"/>
            <a:endParaRPr lang="en-US" altLang="en-US" dirty="0">
              <a:solidFill>
                <a:schemeClr val="accent1">
                  <a:lumMod val="75000"/>
                </a:schemeClr>
              </a:solidFill>
            </a:endParaRPr>
          </a:p>
          <a:p>
            <a:pPr marL="0" indent="0" eaLnBrk="1" hangingPunct="1">
              <a:buNone/>
            </a:pPr>
            <a:endParaRPr lang="en-US" altLang="en-US" dirty="0">
              <a:solidFill>
                <a:schemeClr val="accent1">
                  <a:lumMod val="75000"/>
                </a:schemeClr>
              </a:solidFill>
            </a:endParaRPr>
          </a:p>
          <a:p>
            <a:pPr eaLnBrk="1" hangingPunct="1"/>
            <a:endParaRPr lang="en-US" altLang="en-US" dirty="0">
              <a:solidFill>
                <a:schemeClr val="accent1">
                  <a:lumMod val="75000"/>
                </a:schemeClr>
              </a:solidFill>
            </a:endParaRPr>
          </a:p>
        </p:txBody>
      </p:sp>
    </p:spTree>
    <p:extLst>
      <p:ext uri="{BB962C8B-B14F-4D97-AF65-F5344CB8AC3E}">
        <p14:creationId xmlns:p14="http://schemas.microsoft.com/office/powerpoint/2010/main" val="340955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8C4D4-6FDB-0BB3-C318-1C3914A022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441D72-720F-2AE3-BE71-3279BBEC6491}"/>
              </a:ext>
            </a:extLst>
          </p:cNvPr>
          <p:cNvSpPr>
            <a:spLocks noGrp="1"/>
          </p:cNvSpPr>
          <p:nvPr>
            <p:ph type="title"/>
          </p:nvPr>
        </p:nvSpPr>
        <p:spPr/>
        <p:txBody>
          <a:bodyPr/>
          <a:lstStyle/>
          <a:p>
            <a:r>
              <a:rPr lang="en-US" dirty="0"/>
              <a:t>Group Trends</a:t>
            </a:r>
          </a:p>
        </p:txBody>
      </p:sp>
      <p:sp>
        <p:nvSpPr>
          <p:cNvPr id="3" name="Content Placeholder 2">
            <a:extLst>
              <a:ext uri="{FF2B5EF4-FFF2-40B4-BE49-F238E27FC236}">
                <a16:creationId xmlns:a16="http://schemas.microsoft.com/office/drawing/2014/main" id="{A8418AE1-8AF0-4D0D-037F-23627DDC7956}"/>
              </a:ext>
            </a:extLst>
          </p:cNvPr>
          <p:cNvSpPr>
            <a:spLocks noGrp="1"/>
          </p:cNvSpPr>
          <p:nvPr>
            <p:ph sz="half" idx="1"/>
          </p:nvPr>
        </p:nvSpPr>
        <p:spPr/>
        <p:txBody>
          <a:bodyPr>
            <a:normAutofit/>
          </a:bodyPr>
          <a:lstStyle/>
          <a:p>
            <a:r>
              <a:rPr lang="en-US" sz="2400" dirty="0"/>
              <a:t>As a figure gets more complicated it can be a challenge to present the right focus.</a:t>
            </a:r>
          </a:p>
          <a:p>
            <a:endParaRPr lang="en-US" sz="2400" dirty="0"/>
          </a:p>
          <a:p>
            <a:endParaRPr lang="en-US" sz="2400" dirty="0"/>
          </a:p>
          <a:p>
            <a:endParaRPr lang="en-US" sz="2400" dirty="0"/>
          </a:p>
        </p:txBody>
      </p:sp>
      <p:grpSp>
        <p:nvGrpSpPr>
          <p:cNvPr id="7" name="Group 6">
            <a:extLst>
              <a:ext uri="{FF2B5EF4-FFF2-40B4-BE49-F238E27FC236}">
                <a16:creationId xmlns:a16="http://schemas.microsoft.com/office/drawing/2014/main" id="{47D86263-C8E6-C6ED-3161-32D7AA5497E3}"/>
              </a:ext>
            </a:extLst>
          </p:cNvPr>
          <p:cNvGrpSpPr/>
          <p:nvPr/>
        </p:nvGrpSpPr>
        <p:grpSpPr>
          <a:xfrm>
            <a:off x="8218279" y="286603"/>
            <a:ext cx="2746551" cy="1450757"/>
            <a:chOff x="8218279" y="286603"/>
            <a:chExt cx="2746551" cy="1450757"/>
          </a:xfrm>
        </p:grpSpPr>
        <p:pic>
          <p:nvPicPr>
            <p:cNvPr id="8" name="Picture 7">
              <a:extLst>
                <a:ext uri="{FF2B5EF4-FFF2-40B4-BE49-F238E27FC236}">
                  <a16:creationId xmlns:a16="http://schemas.microsoft.com/office/drawing/2014/main" id="{70493DC5-A10D-48C2-C1C9-8857D36CDFB4}"/>
                </a:ext>
              </a:extLst>
            </p:cNvPr>
            <p:cNvPicPr>
              <a:picLocks noChangeAspect="1"/>
            </p:cNvPicPr>
            <p:nvPr/>
          </p:nvPicPr>
          <p:blipFill>
            <a:blip r:embed="rId2"/>
            <a:stretch>
              <a:fillRect/>
            </a:stretch>
          </p:blipFill>
          <p:spPr>
            <a:xfrm>
              <a:off x="8218279" y="337763"/>
              <a:ext cx="1875748" cy="1399597"/>
            </a:xfrm>
            <a:prstGeom prst="rect">
              <a:avLst/>
            </a:prstGeom>
          </p:spPr>
        </p:pic>
        <p:sp>
          <p:nvSpPr>
            <p:cNvPr id="9" name="Arrow: Right 8">
              <a:extLst>
                <a:ext uri="{FF2B5EF4-FFF2-40B4-BE49-F238E27FC236}">
                  <a16:creationId xmlns:a16="http://schemas.microsoft.com/office/drawing/2014/main" id="{7771F4C4-0782-F9A7-B225-D158CF99B6D7}"/>
                </a:ext>
              </a:extLst>
            </p:cNvPr>
            <p:cNvSpPr/>
            <p:nvPr/>
          </p:nvSpPr>
          <p:spPr>
            <a:xfrm rot="10800000">
              <a:off x="10140682" y="286603"/>
              <a:ext cx="824148" cy="438284"/>
            </a:xfrm>
            <a:prstGeom prst="rightArrow">
              <a:avLst/>
            </a:prstGeom>
            <a:solidFill>
              <a:srgbClr val="9682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panose="020F0502020204030204"/>
                <a:ea typeface="+mn-ea"/>
                <a:cs typeface="+mn-cs"/>
              </a:endParaRPr>
            </a:p>
          </p:txBody>
        </p:sp>
      </p:grpSp>
      <p:pic>
        <p:nvPicPr>
          <p:cNvPr id="15" name="Content Placeholder 14" descr="A graph showing age-specific status&#10;&#10;Description automatically generated with medium confidence">
            <a:extLst>
              <a:ext uri="{FF2B5EF4-FFF2-40B4-BE49-F238E27FC236}">
                <a16:creationId xmlns:a16="http://schemas.microsoft.com/office/drawing/2014/main" id="{25261D7A-6D99-1220-DADB-DBB82AA5001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30852" y="2338274"/>
            <a:ext cx="5124511" cy="3660365"/>
          </a:xfrm>
        </p:spPr>
      </p:pic>
      <p:pic>
        <p:nvPicPr>
          <p:cNvPr id="16" name="Picture 15" descr="A group of black letters&#10;&#10;Description automatically generated">
            <a:extLst>
              <a:ext uri="{FF2B5EF4-FFF2-40B4-BE49-F238E27FC236}">
                <a16:creationId xmlns:a16="http://schemas.microsoft.com/office/drawing/2014/main" id="{920BAA12-4691-CBBB-FEDF-0D35DC8F9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2993448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702DF-6CBC-C41F-D5B2-026E7FDC7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7E3EA-6BFF-942B-9800-764E47FFF603}"/>
              </a:ext>
            </a:extLst>
          </p:cNvPr>
          <p:cNvSpPr>
            <a:spLocks noGrp="1"/>
          </p:cNvSpPr>
          <p:nvPr>
            <p:ph type="title"/>
          </p:nvPr>
        </p:nvSpPr>
        <p:spPr/>
        <p:txBody>
          <a:bodyPr/>
          <a:lstStyle/>
          <a:p>
            <a:r>
              <a:rPr lang="en-US" dirty="0"/>
              <a:t>Group Trends</a:t>
            </a:r>
          </a:p>
        </p:txBody>
      </p:sp>
      <p:sp>
        <p:nvSpPr>
          <p:cNvPr id="3" name="Content Placeholder 2">
            <a:extLst>
              <a:ext uri="{FF2B5EF4-FFF2-40B4-BE49-F238E27FC236}">
                <a16:creationId xmlns:a16="http://schemas.microsoft.com/office/drawing/2014/main" id="{4292C4D4-D354-47A5-AD09-87F3A84F8A14}"/>
              </a:ext>
            </a:extLst>
          </p:cNvPr>
          <p:cNvSpPr>
            <a:spLocks noGrp="1"/>
          </p:cNvSpPr>
          <p:nvPr>
            <p:ph sz="half" idx="1"/>
          </p:nvPr>
        </p:nvSpPr>
        <p:spPr/>
        <p:txBody>
          <a:bodyPr>
            <a:normAutofit/>
          </a:bodyPr>
          <a:lstStyle/>
          <a:p>
            <a:r>
              <a:rPr lang="en-US" sz="2400" dirty="0"/>
              <a:t>But you can choose how to highlight data specific to the result being conveyed.</a:t>
            </a:r>
          </a:p>
          <a:p>
            <a:endParaRPr lang="en-US" sz="2400" dirty="0"/>
          </a:p>
          <a:p>
            <a:endParaRPr lang="en-US" sz="2400" dirty="0"/>
          </a:p>
          <a:p>
            <a:endParaRPr lang="en-US" sz="2400" dirty="0"/>
          </a:p>
        </p:txBody>
      </p:sp>
      <p:grpSp>
        <p:nvGrpSpPr>
          <p:cNvPr id="7" name="Group 6">
            <a:extLst>
              <a:ext uri="{FF2B5EF4-FFF2-40B4-BE49-F238E27FC236}">
                <a16:creationId xmlns:a16="http://schemas.microsoft.com/office/drawing/2014/main" id="{01F899E5-E114-BE84-6876-DD350AE15FF0}"/>
              </a:ext>
            </a:extLst>
          </p:cNvPr>
          <p:cNvGrpSpPr/>
          <p:nvPr/>
        </p:nvGrpSpPr>
        <p:grpSpPr>
          <a:xfrm>
            <a:off x="8218279" y="286603"/>
            <a:ext cx="2746551" cy="1450757"/>
            <a:chOff x="8218279" y="286603"/>
            <a:chExt cx="2746551" cy="1450757"/>
          </a:xfrm>
        </p:grpSpPr>
        <p:pic>
          <p:nvPicPr>
            <p:cNvPr id="8" name="Picture 7">
              <a:extLst>
                <a:ext uri="{FF2B5EF4-FFF2-40B4-BE49-F238E27FC236}">
                  <a16:creationId xmlns:a16="http://schemas.microsoft.com/office/drawing/2014/main" id="{23A1AD17-0BBB-D486-ECE2-DF5D4281A783}"/>
                </a:ext>
              </a:extLst>
            </p:cNvPr>
            <p:cNvPicPr>
              <a:picLocks noChangeAspect="1"/>
            </p:cNvPicPr>
            <p:nvPr/>
          </p:nvPicPr>
          <p:blipFill>
            <a:blip r:embed="rId2"/>
            <a:stretch>
              <a:fillRect/>
            </a:stretch>
          </p:blipFill>
          <p:spPr>
            <a:xfrm>
              <a:off x="8218279" y="337763"/>
              <a:ext cx="1875748" cy="1399597"/>
            </a:xfrm>
            <a:prstGeom prst="rect">
              <a:avLst/>
            </a:prstGeom>
          </p:spPr>
        </p:pic>
        <p:sp>
          <p:nvSpPr>
            <p:cNvPr id="9" name="Arrow: Right 8">
              <a:extLst>
                <a:ext uri="{FF2B5EF4-FFF2-40B4-BE49-F238E27FC236}">
                  <a16:creationId xmlns:a16="http://schemas.microsoft.com/office/drawing/2014/main" id="{64887B48-C45C-F679-3748-5DFD43831B75}"/>
                </a:ext>
              </a:extLst>
            </p:cNvPr>
            <p:cNvSpPr/>
            <p:nvPr/>
          </p:nvSpPr>
          <p:spPr>
            <a:xfrm rot="10800000">
              <a:off x="10140682" y="286603"/>
              <a:ext cx="824148" cy="438284"/>
            </a:xfrm>
            <a:prstGeom prst="rightArrow">
              <a:avLst/>
            </a:prstGeom>
            <a:solidFill>
              <a:srgbClr val="9682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panose="020F0502020204030204"/>
                <a:ea typeface="+mn-ea"/>
                <a:cs typeface="+mn-cs"/>
              </a:endParaRPr>
            </a:p>
          </p:txBody>
        </p:sp>
      </p:grpSp>
      <p:pic>
        <p:nvPicPr>
          <p:cNvPr id="10" name="Content Placeholder 9" descr="A graph showing the age of a person&#10;&#10;Description automatically generated with medium confidence">
            <a:extLst>
              <a:ext uri="{FF2B5EF4-FFF2-40B4-BE49-F238E27FC236}">
                <a16:creationId xmlns:a16="http://schemas.microsoft.com/office/drawing/2014/main" id="{8235CC16-8B09-7952-A21C-D01EFCF49E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92311" y="2308428"/>
            <a:ext cx="5289255" cy="3778039"/>
          </a:xfrm>
        </p:spPr>
      </p:pic>
      <p:pic>
        <p:nvPicPr>
          <p:cNvPr id="4" name="Picture 3" descr="A group of black letters&#10;&#10;Description automatically generated">
            <a:extLst>
              <a:ext uri="{FF2B5EF4-FFF2-40B4-BE49-F238E27FC236}">
                <a16:creationId xmlns:a16="http://schemas.microsoft.com/office/drawing/2014/main" id="{F80CA79E-E5D8-B381-7BDD-5EFE8814B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625533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1F50-9648-E499-05E3-72FE1BF2205D}"/>
              </a:ext>
            </a:extLst>
          </p:cNvPr>
          <p:cNvSpPr>
            <a:spLocks noGrp="1"/>
          </p:cNvSpPr>
          <p:nvPr>
            <p:ph type="title"/>
          </p:nvPr>
        </p:nvSpPr>
        <p:spPr/>
        <p:txBody>
          <a:bodyPr/>
          <a:lstStyle/>
          <a:p>
            <a:r>
              <a:rPr lang="en-US" dirty="0"/>
              <a:t>The Bad to Ugly to Good</a:t>
            </a:r>
          </a:p>
        </p:txBody>
      </p:sp>
      <p:pic>
        <p:nvPicPr>
          <p:cNvPr id="3" name="Content Placeholder 5" descr="A graph showing the age of a person&#10;&#10;Description automatically generated">
            <a:extLst>
              <a:ext uri="{FF2B5EF4-FFF2-40B4-BE49-F238E27FC236}">
                <a16:creationId xmlns:a16="http://schemas.microsoft.com/office/drawing/2014/main" id="{7A7DB4CD-625B-C949-CA6A-CBD9F36DF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554" y="3011965"/>
            <a:ext cx="3299286" cy="2356632"/>
          </a:xfrm>
          <a:prstGeom prst="rect">
            <a:avLst/>
          </a:prstGeom>
        </p:spPr>
      </p:pic>
      <p:pic>
        <p:nvPicPr>
          <p:cNvPr id="4" name="Content Placeholder 14" descr="A graph showing age-specific status&#10;&#10;Description automatically generated with medium confidence">
            <a:extLst>
              <a:ext uri="{FF2B5EF4-FFF2-40B4-BE49-F238E27FC236}">
                <a16:creationId xmlns:a16="http://schemas.microsoft.com/office/drawing/2014/main" id="{145F8644-D225-4FBD-4AE8-1423A6CCE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399" y="2891473"/>
            <a:ext cx="3832104" cy="2737217"/>
          </a:xfrm>
          <a:prstGeom prst="rect">
            <a:avLst/>
          </a:prstGeom>
        </p:spPr>
      </p:pic>
      <p:pic>
        <p:nvPicPr>
          <p:cNvPr id="5" name="Content Placeholder 9" descr="A graph showing the age of a person&#10;&#10;Description automatically generated with medium confidence">
            <a:extLst>
              <a:ext uri="{FF2B5EF4-FFF2-40B4-BE49-F238E27FC236}">
                <a16:creationId xmlns:a16="http://schemas.microsoft.com/office/drawing/2014/main" id="{43E6F7EC-E90D-894A-9D45-BFE8C0F02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63" y="2794363"/>
            <a:ext cx="4104014" cy="2931438"/>
          </a:xfrm>
          <a:prstGeom prst="rect">
            <a:avLst/>
          </a:prstGeom>
        </p:spPr>
      </p:pic>
      <p:pic>
        <p:nvPicPr>
          <p:cNvPr id="7" name="Picture 6" descr="A group of black letters&#10;&#10;Description automatically generated">
            <a:extLst>
              <a:ext uri="{FF2B5EF4-FFF2-40B4-BE49-F238E27FC236}">
                <a16:creationId xmlns:a16="http://schemas.microsoft.com/office/drawing/2014/main" id="{ED765E5F-73FC-59B4-C4BF-3ED251210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1754793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76F8-80DF-99CE-7372-E7710AC5E630}"/>
              </a:ext>
            </a:extLst>
          </p:cNvPr>
          <p:cNvSpPr>
            <a:spLocks noGrp="1"/>
          </p:cNvSpPr>
          <p:nvPr>
            <p:ph type="title"/>
          </p:nvPr>
        </p:nvSpPr>
        <p:spPr/>
        <p:txBody>
          <a:bodyPr/>
          <a:lstStyle/>
          <a:p>
            <a:r>
              <a:rPr lang="en-US" dirty="0"/>
              <a:t>In Conclusion</a:t>
            </a:r>
          </a:p>
        </p:txBody>
      </p:sp>
      <p:sp>
        <p:nvSpPr>
          <p:cNvPr id="3" name="Content Placeholder 2">
            <a:extLst>
              <a:ext uri="{FF2B5EF4-FFF2-40B4-BE49-F238E27FC236}">
                <a16:creationId xmlns:a16="http://schemas.microsoft.com/office/drawing/2014/main" id="{82399E2F-B61C-F889-C9F5-8B5AAC093FB2}"/>
              </a:ext>
            </a:extLst>
          </p:cNvPr>
          <p:cNvSpPr>
            <a:spLocks noGrp="1"/>
          </p:cNvSpPr>
          <p:nvPr>
            <p:ph idx="1"/>
          </p:nvPr>
        </p:nvSpPr>
        <p:spPr>
          <a:xfrm>
            <a:off x="559808" y="2136121"/>
            <a:ext cx="5450103" cy="3760891"/>
          </a:xfrm>
        </p:spPr>
        <p:txBody>
          <a:bodyPr>
            <a:normAutofit lnSpcReduction="10000"/>
          </a:bodyPr>
          <a:lstStyle/>
          <a:p>
            <a:r>
              <a:rPr lang="en-US" sz="2400" dirty="0"/>
              <a:t>Bad graphs leave us wanting more.</a:t>
            </a:r>
          </a:p>
          <a:p>
            <a:pPr lvl="1"/>
            <a:r>
              <a:rPr lang="en-US" sz="2200" dirty="0"/>
              <a:t>Show us the data!</a:t>
            </a:r>
          </a:p>
          <a:p>
            <a:r>
              <a:rPr lang="en-US" sz="2400" dirty="0"/>
              <a:t>Ugly graphs give us too much.</a:t>
            </a:r>
          </a:p>
          <a:p>
            <a:pPr lvl="1"/>
            <a:r>
              <a:rPr lang="en-US" sz="2200" dirty="0"/>
              <a:t>The goal should be clarity over flexing analytical muscle.</a:t>
            </a:r>
          </a:p>
          <a:p>
            <a:r>
              <a:rPr lang="en-US" sz="2400" dirty="0"/>
              <a:t>Good graphs have focus and convey a clear message.</a:t>
            </a:r>
          </a:p>
          <a:p>
            <a:pPr lvl="1"/>
            <a:r>
              <a:rPr lang="en-US" sz="2200" dirty="0"/>
              <a:t>Guide the reader to the result</a:t>
            </a:r>
          </a:p>
        </p:txBody>
      </p:sp>
      <p:pic>
        <p:nvPicPr>
          <p:cNvPr id="2050" name="Picture 2" descr="The Secret to Mastering the New York City Subway System - Rachel En Route">
            <a:extLst>
              <a:ext uri="{FF2B5EF4-FFF2-40B4-BE49-F238E27FC236}">
                <a16:creationId xmlns:a16="http://schemas.microsoft.com/office/drawing/2014/main" id="{35A4A190-EE71-67E0-F5BE-52CD42E49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0176" y="2666035"/>
            <a:ext cx="2611560" cy="31604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NYC Subway Map in the Style of Washington, D.C.'s – Chris ...">
            <a:extLst>
              <a:ext uri="{FF2B5EF4-FFF2-40B4-BE49-F238E27FC236}">
                <a16:creationId xmlns:a16="http://schemas.microsoft.com/office/drawing/2014/main" id="{3569A3C3-AB18-7AB3-9E81-A927E30E08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755" b="4461"/>
          <a:stretch/>
        </p:blipFill>
        <p:spPr bwMode="auto">
          <a:xfrm>
            <a:off x="9171736" y="3084845"/>
            <a:ext cx="2825750" cy="26598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lank Lined Notebook for Data Analyst ...">
            <a:extLst>
              <a:ext uri="{FF2B5EF4-FFF2-40B4-BE49-F238E27FC236}">
                <a16:creationId xmlns:a16="http://schemas.microsoft.com/office/drawing/2014/main" id="{DB780676-B384-3E99-0F75-206A0D9D6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235" y="2136121"/>
            <a:ext cx="2349002" cy="35299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oup of black letters&#10;&#10;Description automatically generated">
            <a:extLst>
              <a:ext uri="{FF2B5EF4-FFF2-40B4-BE49-F238E27FC236}">
                <a16:creationId xmlns:a16="http://schemas.microsoft.com/office/drawing/2014/main" id="{84D09B38-4D46-29C3-D0C6-12915BCE17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375666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71B4-3FA6-49E7-5713-5C6408CAD34B}"/>
              </a:ext>
            </a:extLst>
          </p:cNvPr>
          <p:cNvSpPr>
            <a:spLocks noGrp="1"/>
          </p:cNvSpPr>
          <p:nvPr>
            <p:ph type="title"/>
          </p:nvPr>
        </p:nvSpPr>
        <p:spPr/>
        <p:txBody>
          <a:bodyPr/>
          <a:lstStyle/>
          <a:p>
            <a:r>
              <a:rPr lang="en-US" dirty="0"/>
              <a:t>Thanks for your time!</a:t>
            </a:r>
          </a:p>
        </p:txBody>
      </p:sp>
      <p:sp>
        <p:nvSpPr>
          <p:cNvPr id="3" name="Content Placeholder 2">
            <a:extLst>
              <a:ext uri="{FF2B5EF4-FFF2-40B4-BE49-F238E27FC236}">
                <a16:creationId xmlns:a16="http://schemas.microsoft.com/office/drawing/2014/main" id="{FEB71659-ED2C-456F-3F63-5BEB7077B178}"/>
              </a:ext>
            </a:extLst>
          </p:cNvPr>
          <p:cNvSpPr>
            <a:spLocks noGrp="1"/>
          </p:cNvSpPr>
          <p:nvPr>
            <p:ph idx="1"/>
          </p:nvPr>
        </p:nvSpPr>
        <p:spPr/>
        <p:txBody>
          <a:bodyPr/>
          <a:lstStyle/>
          <a:p>
            <a:r>
              <a:rPr lang="en-US" dirty="0"/>
              <a:t>Contact: hooyman@chapman.edu</a:t>
            </a:r>
          </a:p>
          <a:p>
            <a:r>
              <a:rPr lang="en-US" dirty="0"/>
              <a:t>Big thanks for George Fulk for organizing.</a:t>
            </a:r>
          </a:p>
          <a:p>
            <a:r>
              <a:rPr lang="en-US" dirty="0"/>
              <a:t>If you want to learn about coding for rehabilitation research check </a:t>
            </a:r>
            <a:r>
              <a:rPr lang="en-US"/>
              <a:t>out reprorehab</a:t>
            </a:r>
            <a:r>
              <a:rPr lang="en-US" dirty="0"/>
              <a:t>!</a:t>
            </a:r>
          </a:p>
        </p:txBody>
      </p:sp>
      <p:pic>
        <p:nvPicPr>
          <p:cNvPr id="5" name="Picture 4">
            <a:extLst>
              <a:ext uri="{FF2B5EF4-FFF2-40B4-BE49-F238E27FC236}">
                <a16:creationId xmlns:a16="http://schemas.microsoft.com/office/drawing/2014/main" id="{A07E1982-90BF-CBAA-3B34-24E9EECFA296}"/>
              </a:ext>
            </a:extLst>
          </p:cNvPr>
          <p:cNvPicPr>
            <a:picLocks noChangeAspect="1"/>
          </p:cNvPicPr>
          <p:nvPr/>
        </p:nvPicPr>
        <p:blipFill>
          <a:blip r:embed="rId2"/>
          <a:stretch>
            <a:fillRect/>
          </a:stretch>
        </p:blipFill>
        <p:spPr>
          <a:xfrm>
            <a:off x="5069237" y="3897824"/>
            <a:ext cx="1829284" cy="1829284"/>
          </a:xfrm>
          <a:prstGeom prst="rect">
            <a:avLst/>
          </a:prstGeom>
        </p:spPr>
      </p:pic>
      <p:pic>
        <p:nvPicPr>
          <p:cNvPr id="4" name="Picture 3" descr="A group of black letters&#10;&#10;Description automatically generated">
            <a:extLst>
              <a:ext uri="{FF2B5EF4-FFF2-40B4-BE49-F238E27FC236}">
                <a16:creationId xmlns:a16="http://schemas.microsoft.com/office/drawing/2014/main" id="{E4D5C15D-5251-BB5D-6C6C-8D68649CB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21884"/>
            <a:ext cx="2639079" cy="499026"/>
          </a:xfrm>
          <a:prstGeom prst="rect">
            <a:avLst/>
          </a:prstGeom>
        </p:spPr>
      </p:pic>
    </p:spTree>
    <p:extLst>
      <p:ext uri="{BB962C8B-B14F-4D97-AF65-F5344CB8AC3E}">
        <p14:creationId xmlns:p14="http://schemas.microsoft.com/office/powerpoint/2010/main" val="18181738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34EA1-1920-1C51-E5C8-816F628EAC3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8DB256-C311-07DA-6932-8328AE5D4B21}"/>
              </a:ext>
            </a:extLst>
          </p:cNvPr>
          <p:cNvPicPr>
            <a:picLocks noChangeAspect="1"/>
          </p:cNvPicPr>
          <p:nvPr/>
        </p:nvPicPr>
        <p:blipFill>
          <a:blip r:embed="rId3"/>
          <a:stretch>
            <a:fillRect/>
          </a:stretch>
        </p:blipFill>
        <p:spPr>
          <a:xfrm>
            <a:off x="2850608" y="423355"/>
            <a:ext cx="6011289" cy="6011289"/>
          </a:xfrm>
          <a:prstGeom prst="rect">
            <a:avLst/>
          </a:prstGeom>
        </p:spPr>
      </p:pic>
      <p:sp>
        <p:nvSpPr>
          <p:cNvPr id="5" name="TextBox 4">
            <a:extLst>
              <a:ext uri="{FF2B5EF4-FFF2-40B4-BE49-F238E27FC236}">
                <a16:creationId xmlns:a16="http://schemas.microsoft.com/office/drawing/2014/main" id="{8F02C801-4E9C-4606-5E2C-A1396A914E33}"/>
              </a:ext>
            </a:extLst>
          </p:cNvPr>
          <p:cNvSpPr txBox="1"/>
          <p:nvPr/>
        </p:nvSpPr>
        <p:spPr>
          <a:xfrm>
            <a:off x="7963056" y="3659243"/>
            <a:ext cx="351895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Planning for Dissemination: </a:t>
            </a: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Leveraging Data Science to Improve Reproducibility</a:t>
            </a:r>
          </a:p>
        </p:txBody>
      </p:sp>
      <p:sp>
        <p:nvSpPr>
          <p:cNvPr id="6" name="TextBox 5">
            <a:extLst>
              <a:ext uri="{FF2B5EF4-FFF2-40B4-BE49-F238E27FC236}">
                <a16:creationId xmlns:a16="http://schemas.microsoft.com/office/drawing/2014/main" id="{B61C9E9D-8EB7-1814-EF58-9BFB9CD729A0}"/>
              </a:ext>
            </a:extLst>
          </p:cNvPr>
          <p:cNvSpPr txBox="1"/>
          <p:nvPr/>
        </p:nvSpPr>
        <p:spPr>
          <a:xfrm>
            <a:off x="782976" y="2749249"/>
            <a:ext cx="3675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Data Collection &amp; Quality Control</a:t>
            </a:r>
          </a:p>
        </p:txBody>
      </p:sp>
      <p:sp>
        <p:nvSpPr>
          <p:cNvPr id="7" name="TextBox 6">
            <a:extLst>
              <a:ext uri="{FF2B5EF4-FFF2-40B4-BE49-F238E27FC236}">
                <a16:creationId xmlns:a16="http://schemas.microsoft.com/office/drawing/2014/main" id="{27B89FF4-A239-708D-07D6-FF9C43417F02}"/>
              </a:ext>
            </a:extLst>
          </p:cNvPr>
          <p:cNvSpPr txBox="1"/>
          <p:nvPr/>
        </p:nvSpPr>
        <p:spPr>
          <a:xfrm>
            <a:off x="7246957" y="1487301"/>
            <a:ext cx="52725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Communicating Data through Visualization</a:t>
            </a:r>
          </a:p>
        </p:txBody>
      </p:sp>
      <p:sp>
        <p:nvSpPr>
          <p:cNvPr id="8" name="TextBox 7">
            <a:extLst>
              <a:ext uri="{FF2B5EF4-FFF2-40B4-BE49-F238E27FC236}">
                <a16:creationId xmlns:a16="http://schemas.microsoft.com/office/drawing/2014/main" id="{A3009EB1-8C53-8C68-0521-3C9F8AC2965E}"/>
              </a:ext>
            </a:extLst>
          </p:cNvPr>
          <p:cNvSpPr txBox="1"/>
          <p:nvPr/>
        </p:nvSpPr>
        <p:spPr>
          <a:xfrm>
            <a:off x="1688480" y="1399463"/>
            <a:ext cx="27701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ptos" panose="02110004020202020204"/>
                <a:ea typeface="+mn-ea"/>
                <a:cs typeface="+mn-cs"/>
              </a:rPr>
              <a:t>Data Sharing and Re-Use</a:t>
            </a:r>
          </a:p>
        </p:txBody>
      </p:sp>
      <p:sp>
        <p:nvSpPr>
          <p:cNvPr id="9" name="TextBox 8">
            <a:extLst>
              <a:ext uri="{FF2B5EF4-FFF2-40B4-BE49-F238E27FC236}">
                <a16:creationId xmlns:a16="http://schemas.microsoft.com/office/drawing/2014/main" id="{6F7223C7-425F-67F3-0692-9F536490DA66}"/>
              </a:ext>
            </a:extLst>
          </p:cNvPr>
          <p:cNvSpPr txBox="1"/>
          <p:nvPr/>
        </p:nvSpPr>
        <p:spPr>
          <a:xfrm>
            <a:off x="230493" y="6203811"/>
            <a:ext cx="759507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Aptos" panose="02110004020202020204"/>
                <a:ea typeface="+mn-ea"/>
                <a:cs typeface="+mn-cs"/>
              </a:rPr>
              <a:t>Key Milestones in the Pathway to Publication</a:t>
            </a:r>
          </a:p>
        </p:txBody>
      </p:sp>
    </p:spTree>
    <p:extLst>
      <p:ext uri="{BB962C8B-B14F-4D97-AF65-F5344CB8AC3E}">
        <p14:creationId xmlns:p14="http://schemas.microsoft.com/office/powerpoint/2010/main" val="79442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AC0B0-1314-B0D6-A89E-D02288700127}"/>
              </a:ext>
            </a:extLst>
          </p:cNvPr>
          <p:cNvSpPr>
            <a:spLocks noGrp="1"/>
          </p:cNvSpPr>
          <p:nvPr>
            <p:ph type="ctrTitle"/>
          </p:nvPr>
        </p:nvSpPr>
        <p:spPr>
          <a:xfrm>
            <a:off x="734312" y="1056179"/>
            <a:ext cx="6583680" cy="1217083"/>
          </a:xfrm>
        </p:spPr>
        <p:txBody>
          <a:bodyPr/>
          <a:lstStyle/>
          <a:p>
            <a:r>
              <a:rPr lang="en-US" sz="3600" dirty="0">
                <a:solidFill>
                  <a:schemeClr val="accent1"/>
                </a:solidFill>
              </a:rPr>
              <a:t>(Data) Sharing is Caring:</a:t>
            </a:r>
          </a:p>
        </p:txBody>
      </p:sp>
      <p:sp>
        <p:nvSpPr>
          <p:cNvPr id="3" name="Subtitle 2">
            <a:extLst>
              <a:ext uri="{FF2B5EF4-FFF2-40B4-BE49-F238E27FC236}">
                <a16:creationId xmlns:a16="http://schemas.microsoft.com/office/drawing/2014/main" id="{8A784121-0BD1-7AAF-9DC6-A1F1A36A538D}"/>
              </a:ext>
            </a:extLst>
          </p:cNvPr>
          <p:cNvSpPr>
            <a:spLocks noGrp="1"/>
          </p:cNvSpPr>
          <p:nvPr>
            <p:ph type="subTitle" idx="1"/>
          </p:nvPr>
        </p:nvSpPr>
        <p:spPr>
          <a:xfrm>
            <a:off x="734312" y="2074151"/>
            <a:ext cx="6583680" cy="1014503"/>
          </a:xfrm>
        </p:spPr>
        <p:txBody>
          <a:bodyPr>
            <a:normAutofit/>
          </a:bodyPr>
          <a:lstStyle/>
          <a:p>
            <a:r>
              <a:rPr lang="en-US" dirty="0"/>
              <a:t>Taking steps to open data in physical therapy and rehabilitation science. </a:t>
            </a:r>
          </a:p>
        </p:txBody>
      </p:sp>
      <p:sp>
        <p:nvSpPr>
          <p:cNvPr id="4" name="Subtitle 2">
            <a:extLst>
              <a:ext uri="{FF2B5EF4-FFF2-40B4-BE49-F238E27FC236}">
                <a16:creationId xmlns:a16="http://schemas.microsoft.com/office/drawing/2014/main" id="{9F07F229-370A-E061-63B2-69D22DB2F948}"/>
              </a:ext>
            </a:extLst>
          </p:cNvPr>
          <p:cNvSpPr txBox="1">
            <a:spLocks/>
          </p:cNvSpPr>
          <p:nvPr/>
        </p:nvSpPr>
        <p:spPr>
          <a:xfrm>
            <a:off x="734312" y="4049849"/>
            <a:ext cx="6482566" cy="1014503"/>
          </a:xfrm>
          <a:prstGeom prst="rect">
            <a:avLst/>
          </a:prstGeom>
        </p:spPr>
        <p:txBody>
          <a:bodyPr vert="horz" lIns="0" tIns="0" rIns="0" bIns="0" rtlCol="0">
            <a:normAutofit/>
          </a:bodyPr>
          <a:lstStyle>
            <a:lvl1pPr marL="0" indent="0" algn="l" defTabSz="457200" rtl="0" eaLnBrk="1" latinLnBrk="0" hangingPunct="1">
              <a:spcBef>
                <a:spcPct val="20000"/>
              </a:spcBef>
              <a:buFont typeface="Arial"/>
              <a:buNone/>
              <a:tabLst/>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457200" indent="0" algn="ctr" defTabSz="457200" rtl="0" eaLnBrk="1" latinLnBrk="0" hangingPunct="1">
              <a:spcBef>
                <a:spcPct val="20000"/>
              </a:spcBef>
              <a:buFont typeface="Arial"/>
              <a:buNone/>
              <a:tabLst/>
              <a:defRPr sz="2400" b="0" i="0"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2pPr>
            <a:lvl3pPr marL="914400" indent="0" algn="ctr" defTabSz="457200" rtl="0" eaLnBrk="1" latinLnBrk="0" hangingPunct="1">
              <a:spcBef>
                <a:spcPct val="20000"/>
              </a:spcBef>
              <a:buFont typeface="Arial"/>
              <a:buNone/>
              <a:tabLst/>
              <a:defRPr sz="2000" b="0" i="0"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3pPr>
            <a:lvl4pPr marL="1371600" indent="0" algn="ctr" defTabSz="457200" rtl="0" eaLnBrk="1" latinLnBrk="0" hangingPunct="1">
              <a:spcBef>
                <a:spcPct val="20000"/>
              </a:spcBef>
              <a:buFont typeface="Arial"/>
              <a:buNone/>
              <a:tabLst/>
              <a:defRPr sz="1800" b="0" i="0"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4pPr>
            <a:lvl5pPr marL="1828800" indent="0" algn="ctr" defTabSz="457200" rtl="0" eaLnBrk="1" latinLnBrk="0" hangingPunct="1">
              <a:spcBef>
                <a:spcPct val="20000"/>
              </a:spcBef>
              <a:buFont typeface="Arial"/>
              <a:buNone/>
              <a:tabLst/>
              <a:defRPr sz="1800" b="0" i="0" kern="1200">
                <a:solidFill>
                  <a:schemeClr val="tx1">
                    <a:tint val="75000"/>
                  </a:schemeClr>
                </a:solidFill>
                <a:latin typeface="Calibri" panose="020F0502020204030204" pitchFamily="34" charset="0"/>
                <a:ea typeface="Calibri" panose="020F0502020204030204" pitchFamily="34" charset="0"/>
                <a:cs typeface="Calibri" panose="020F0502020204030204" pitchFamily="34" charset="0"/>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Keith Lohse, PhD, </a:t>
            </a:r>
            <a:r>
              <a:rPr kumimoji="0" lang="en-US" sz="2400" b="0"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Pstat</a:t>
            </a:r>
            <a:endParaRPr kumimoji="0" lang="en-US" sz="2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Washington University School of Medicine in Saint Louis</a:t>
            </a:r>
          </a:p>
        </p:txBody>
      </p:sp>
      <p:pic>
        <p:nvPicPr>
          <p:cNvPr id="5" name="Picture 4" descr="A green and yellow bird&#10;&#10;Description automatically generated">
            <a:extLst>
              <a:ext uri="{FF2B5EF4-FFF2-40B4-BE49-F238E27FC236}">
                <a16:creationId xmlns:a16="http://schemas.microsoft.com/office/drawing/2014/main" id="{658A7C7C-AA36-8DF8-5F3A-D432EFC6E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2734" y="2691245"/>
            <a:ext cx="2651760" cy="2651760"/>
          </a:xfrm>
          <a:prstGeom prst="rect">
            <a:avLst/>
          </a:prstGeom>
        </p:spPr>
      </p:pic>
    </p:spTree>
    <p:extLst>
      <p:ext uri="{BB962C8B-B14F-4D97-AF65-F5344CB8AC3E}">
        <p14:creationId xmlns:p14="http://schemas.microsoft.com/office/powerpoint/2010/main" val="1563054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2CA2-B5C1-2F27-B738-CE069697ED71}"/>
              </a:ext>
            </a:extLst>
          </p:cNvPr>
          <p:cNvSpPr>
            <a:spLocks noGrp="1"/>
          </p:cNvSpPr>
          <p:nvPr>
            <p:ph type="title"/>
          </p:nvPr>
        </p:nvSpPr>
        <p:spPr>
          <a:xfrm>
            <a:off x="622938" y="417688"/>
            <a:ext cx="8441224" cy="1256274"/>
          </a:xfrm>
        </p:spPr>
        <p:txBody>
          <a:bodyPr/>
          <a:lstStyle/>
          <a:p>
            <a:r>
              <a:rPr lang="en-US" sz="2400" dirty="0"/>
              <a:t>My work focuses on </a:t>
            </a:r>
            <a:r>
              <a:rPr lang="en-US" sz="2400" u="sng" dirty="0"/>
              <a:t>b</a:t>
            </a:r>
            <a:r>
              <a:rPr lang="en-US" sz="2400" dirty="0"/>
              <a:t>iostatistics, evaluating </a:t>
            </a:r>
            <a:r>
              <a:rPr lang="en-US" sz="2400" u="sng" dirty="0"/>
              <a:t>e</a:t>
            </a:r>
            <a:r>
              <a:rPr lang="en-US" sz="2400" dirty="0"/>
              <a:t>vidence, and </a:t>
            </a:r>
            <a:r>
              <a:rPr lang="en-US" sz="2400" u="sng" dirty="0"/>
              <a:t>r</a:t>
            </a:r>
            <a:r>
              <a:rPr lang="en-US" sz="2400" dirty="0"/>
              <a:t>esearch </a:t>
            </a:r>
            <a:r>
              <a:rPr lang="en-US" sz="2400" u="sng" dirty="0"/>
              <a:t>d</a:t>
            </a:r>
            <a:r>
              <a:rPr lang="en-US" sz="2400" dirty="0"/>
              <a:t>esign (BERD) in neurological rehabilitation and recovery.</a:t>
            </a:r>
          </a:p>
        </p:txBody>
      </p:sp>
      <p:pic>
        <p:nvPicPr>
          <p:cNvPr id="6" name="Content Placeholder 5" descr="A green and yellow bird&#10;&#10;Description automatically generated">
            <a:extLst>
              <a:ext uri="{FF2B5EF4-FFF2-40B4-BE49-F238E27FC236}">
                <a16:creationId xmlns:a16="http://schemas.microsoft.com/office/drawing/2014/main" id="{3279C49D-B93E-2847-7667-23221C179150}"/>
              </a:ext>
            </a:extLst>
          </p:cNvPr>
          <p:cNvPicPr>
            <a:picLocks noGrp="1" noChangeAspect="1"/>
          </p:cNvPicPr>
          <p:nvPr>
            <p:ph sz="half" idx="1"/>
          </p:nvPr>
        </p:nvPicPr>
        <p:blipFill>
          <a:blip r:embed="rId2"/>
          <a:stretch>
            <a:fillRect/>
          </a:stretch>
        </p:blipFill>
        <p:spPr>
          <a:xfrm>
            <a:off x="8185906" y="-51455"/>
            <a:ext cx="2194560" cy="2194560"/>
          </a:xfrm>
        </p:spPr>
      </p:pic>
      <p:sp>
        <p:nvSpPr>
          <p:cNvPr id="4" name="Content Placeholder 3">
            <a:extLst>
              <a:ext uri="{FF2B5EF4-FFF2-40B4-BE49-F238E27FC236}">
                <a16:creationId xmlns:a16="http://schemas.microsoft.com/office/drawing/2014/main" id="{6198068D-0CFA-445E-B1E9-F1FB32661DA1}"/>
              </a:ext>
            </a:extLst>
          </p:cNvPr>
          <p:cNvSpPr>
            <a:spLocks noGrp="1"/>
          </p:cNvSpPr>
          <p:nvPr>
            <p:ph sz="half" idx="2"/>
          </p:nvPr>
        </p:nvSpPr>
        <p:spPr>
          <a:xfrm>
            <a:off x="238473" y="2109355"/>
            <a:ext cx="7045554" cy="4525963"/>
          </a:xfrm>
        </p:spPr>
        <p:txBody>
          <a:bodyPr>
            <a:normAutofit/>
          </a:bodyPr>
          <a:lstStyle/>
          <a:p>
            <a:r>
              <a:rPr lang="en-US" sz="3200" dirty="0"/>
              <a:t>As a methodologist/applied statistician: </a:t>
            </a:r>
          </a:p>
          <a:p>
            <a:pPr lvl="1"/>
            <a:r>
              <a:rPr lang="en-US" dirty="0"/>
              <a:t>I specialize in longitudinal data, multivariate data, and generalized mixed-effect models. </a:t>
            </a:r>
          </a:p>
          <a:p>
            <a:pPr lvl="1"/>
            <a:r>
              <a:rPr lang="en-US" dirty="0"/>
              <a:t>I collaborate with research teams on study design, data sharing, and evaluating scientific evidence (meta-analysis/CPGs).</a:t>
            </a:r>
          </a:p>
          <a:p>
            <a:pPr lvl="1"/>
            <a:r>
              <a:rPr lang="en-US" dirty="0"/>
              <a:t>I teach sections on rigor and reproducibility for the ICTS at WashU, and I am ELT member for the NIH funded “</a:t>
            </a:r>
            <a:r>
              <a:rPr lang="en-US" dirty="0" err="1"/>
              <a:t>ReproRehab</a:t>
            </a:r>
            <a:r>
              <a:rPr lang="en-US" dirty="0"/>
              <a:t>” program. </a:t>
            </a:r>
          </a:p>
          <a:p>
            <a:pPr lvl="1"/>
            <a:endParaRPr lang="en-US" sz="2800" dirty="0"/>
          </a:p>
        </p:txBody>
      </p:sp>
      <p:pic>
        <p:nvPicPr>
          <p:cNvPr id="9" name="Picture 8">
            <a:extLst>
              <a:ext uri="{FF2B5EF4-FFF2-40B4-BE49-F238E27FC236}">
                <a16:creationId xmlns:a16="http://schemas.microsoft.com/office/drawing/2014/main" id="{7781377E-7CD9-60FD-034C-58AB03D4598E}"/>
              </a:ext>
            </a:extLst>
          </p:cNvPr>
          <p:cNvPicPr>
            <a:picLocks noChangeAspect="1"/>
          </p:cNvPicPr>
          <p:nvPr/>
        </p:nvPicPr>
        <p:blipFill>
          <a:blip r:embed="rId3"/>
          <a:stretch>
            <a:fillRect/>
          </a:stretch>
        </p:blipFill>
        <p:spPr>
          <a:xfrm>
            <a:off x="7381527" y="2109355"/>
            <a:ext cx="4572000" cy="3430160"/>
          </a:xfrm>
          <a:prstGeom prst="rect">
            <a:avLst/>
          </a:prstGeom>
        </p:spPr>
      </p:pic>
      <p:pic>
        <p:nvPicPr>
          <p:cNvPr id="3" name="Picture 2" descr="A black and brown rectangle with brown text&#10;&#10;Description automatically generated">
            <a:extLst>
              <a:ext uri="{FF2B5EF4-FFF2-40B4-BE49-F238E27FC236}">
                <a16:creationId xmlns:a16="http://schemas.microsoft.com/office/drawing/2014/main" id="{90096805-2BE8-9385-0258-7C2A0C48F553}"/>
              </a:ext>
            </a:extLst>
          </p:cNvPr>
          <p:cNvPicPr>
            <a:picLocks noChangeAspect="1"/>
          </p:cNvPicPr>
          <p:nvPr/>
        </p:nvPicPr>
        <p:blipFill>
          <a:blip r:embed="rId4"/>
          <a:stretch>
            <a:fillRect/>
          </a:stretch>
        </p:blipFill>
        <p:spPr>
          <a:xfrm>
            <a:off x="7381518" y="5539515"/>
            <a:ext cx="4572009" cy="1331979"/>
          </a:xfrm>
          <a:prstGeom prst="rect">
            <a:avLst/>
          </a:prstGeom>
        </p:spPr>
      </p:pic>
    </p:spTree>
    <p:extLst>
      <p:ext uri="{BB962C8B-B14F-4D97-AF65-F5344CB8AC3E}">
        <p14:creationId xmlns:p14="http://schemas.microsoft.com/office/powerpoint/2010/main" val="3965230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92CA2-B5C1-2F27-B738-CE069697ED71}"/>
              </a:ext>
            </a:extLst>
          </p:cNvPr>
          <p:cNvSpPr>
            <a:spLocks noGrp="1"/>
          </p:cNvSpPr>
          <p:nvPr>
            <p:ph type="title"/>
          </p:nvPr>
        </p:nvSpPr>
        <p:spPr>
          <a:xfrm>
            <a:off x="622938" y="417688"/>
            <a:ext cx="8441224" cy="1256274"/>
          </a:xfrm>
        </p:spPr>
        <p:txBody>
          <a:bodyPr/>
          <a:lstStyle/>
          <a:p>
            <a:r>
              <a:rPr lang="en-US" sz="2800" dirty="0"/>
              <a:t>My goal is to help you find a data sharing solution that works for you!</a:t>
            </a:r>
          </a:p>
        </p:txBody>
      </p:sp>
      <p:sp>
        <p:nvSpPr>
          <p:cNvPr id="4" name="Content Placeholder 3">
            <a:extLst>
              <a:ext uri="{FF2B5EF4-FFF2-40B4-BE49-F238E27FC236}">
                <a16:creationId xmlns:a16="http://schemas.microsoft.com/office/drawing/2014/main" id="{6198068D-0CFA-445E-B1E9-F1FB32661DA1}"/>
              </a:ext>
            </a:extLst>
          </p:cNvPr>
          <p:cNvSpPr>
            <a:spLocks noGrp="1"/>
          </p:cNvSpPr>
          <p:nvPr>
            <p:ph sz="half" idx="2"/>
          </p:nvPr>
        </p:nvSpPr>
        <p:spPr>
          <a:xfrm>
            <a:off x="622938" y="1914349"/>
            <a:ext cx="7953171" cy="4525963"/>
          </a:xfrm>
        </p:spPr>
        <p:txBody>
          <a:bodyPr>
            <a:normAutofit lnSpcReduction="10000"/>
          </a:bodyPr>
          <a:lstStyle/>
          <a:p>
            <a:r>
              <a:rPr lang="en-US" dirty="0"/>
              <a:t>A big part of this talk is giving you resources that you can use in the future. </a:t>
            </a:r>
          </a:p>
          <a:p>
            <a:endParaRPr lang="en-US" dirty="0"/>
          </a:p>
          <a:p>
            <a:r>
              <a:rPr lang="en-US" dirty="0"/>
              <a:t>Please feel free to take pictures of any of the slides. </a:t>
            </a:r>
          </a:p>
          <a:p>
            <a:pPr lvl="1"/>
            <a:r>
              <a:rPr lang="en-US" dirty="0"/>
              <a:t>I also include QR codes to make it easy you get copies of these resources (like this one for a pdf of my slides themselves!).</a:t>
            </a:r>
            <a:endParaRPr lang="en-US" dirty="0">
              <a:solidFill>
                <a:schemeClr val="accent5"/>
              </a:solidFill>
            </a:endParaRPr>
          </a:p>
          <a:p>
            <a:pPr lvl="1"/>
            <a:endParaRPr lang="en-US" dirty="0"/>
          </a:p>
          <a:p>
            <a:r>
              <a:rPr lang="en-US" dirty="0"/>
              <a:t>And if you have any questions down the road, please do not hesitate to email me: </a:t>
            </a:r>
            <a:r>
              <a:rPr lang="en-US" dirty="0">
                <a:solidFill>
                  <a:schemeClr val="accent1"/>
                </a:solidFill>
                <a:hlinkClick r:id="rId2">
                  <a:extLst>
                    <a:ext uri="{A12FA001-AC4F-418D-AE19-62706E023703}">
                      <ahyp:hlinkClr xmlns:ahyp="http://schemas.microsoft.com/office/drawing/2018/hyperlinkcolor" val="tx"/>
                    </a:ext>
                  </a:extLst>
                </a:hlinkClick>
              </a:rPr>
              <a:t>lohse@wustl.edu</a:t>
            </a:r>
            <a:r>
              <a:rPr lang="en-US" dirty="0">
                <a:solidFill>
                  <a:schemeClr val="accent1"/>
                </a:solidFill>
              </a:rPr>
              <a:t> </a:t>
            </a:r>
          </a:p>
        </p:txBody>
      </p:sp>
      <p:pic>
        <p:nvPicPr>
          <p:cNvPr id="5" name="Picture 4">
            <a:extLst>
              <a:ext uri="{FF2B5EF4-FFF2-40B4-BE49-F238E27FC236}">
                <a16:creationId xmlns:a16="http://schemas.microsoft.com/office/drawing/2014/main" id="{BD4048A0-2BD1-0CEF-AC88-61071B13D63C}"/>
              </a:ext>
            </a:extLst>
          </p:cNvPr>
          <p:cNvPicPr>
            <a:picLocks noChangeAspect="1"/>
          </p:cNvPicPr>
          <p:nvPr/>
        </p:nvPicPr>
        <p:blipFill>
          <a:blip r:embed="rId3"/>
          <a:stretch>
            <a:fillRect/>
          </a:stretch>
        </p:blipFill>
        <p:spPr>
          <a:xfrm>
            <a:off x="9548912" y="2902763"/>
            <a:ext cx="1919789" cy="1919789"/>
          </a:xfrm>
          <a:prstGeom prst="rect">
            <a:avLst/>
          </a:prstGeom>
        </p:spPr>
      </p:pic>
      <p:sp>
        <p:nvSpPr>
          <p:cNvPr id="6" name="TextBox 5">
            <a:extLst>
              <a:ext uri="{FF2B5EF4-FFF2-40B4-BE49-F238E27FC236}">
                <a16:creationId xmlns:a16="http://schemas.microsoft.com/office/drawing/2014/main" id="{BB8C2846-DA19-9DA6-1B32-834D63737597}"/>
              </a:ext>
            </a:extLst>
          </p:cNvPr>
          <p:cNvSpPr txBox="1"/>
          <p:nvPr/>
        </p:nvSpPr>
        <p:spPr>
          <a:xfrm>
            <a:off x="9995684" y="2441098"/>
            <a:ext cx="102624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Slides!</a:t>
            </a:r>
          </a:p>
        </p:txBody>
      </p:sp>
    </p:spTree>
    <p:extLst>
      <p:ext uri="{BB962C8B-B14F-4D97-AF65-F5344CB8AC3E}">
        <p14:creationId xmlns:p14="http://schemas.microsoft.com/office/powerpoint/2010/main" val="2572545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190A3-E6D6-C3B2-674D-A2EC9F0DB441}"/>
              </a:ext>
            </a:extLst>
          </p:cNvPr>
          <p:cNvSpPr>
            <a:spLocks noGrp="1"/>
          </p:cNvSpPr>
          <p:nvPr>
            <p:ph idx="1"/>
          </p:nvPr>
        </p:nvSpPr>
        <p:spPr/>
        <p:txBody>
          <a:bodyPr/>
          <a:lstStyle/>
          <a:p>
            <a:r>
              <a:rPr lang="en-US" b="1" dirty="0"/>
              <a:t>Why Data Sharing?</a:t>
            </a:r>
          </a:p>
          <a:p>
            <a:r>
              <a:rPr lang="en-US" b="1" dirty="0"/>
              <a:t>Benefits</a:t>
            </a:r>
          </a:p>
          <a:p>
            <a:pPr marL="914400" lvl="1" indent="-457200">
              <a:buFont typeface="+mj-lt"/>
              <a:buAutoNum type="arabicPeriod"/>
            </a:pPr>
            <a:r>
              <a:rPr lang="en-US" dirty="0"/>
              <a:t>Accelerating Scientific Discovery</a:t>
            </a:r>
          </a:p>
          <a:p>
            <a:pPr marL="914400" lvl="1" indent="-457200">
              <a:buFont typeface="+mj-lt"/>
              <a:buAutoNum type="arabicPeriod"/>
            </a:pPr>
            <a:r>
              <a:rPr lang="en-US" dirty="0"/>
              <a:t>Enhancing Collaboration and Interdisciplinary Research</a:t>
            </a:r>
          </a:p>
          <a:p>
            <a:pPr marL="914400" lvl="1" indent="-457200">
              <a:buFont typeface="+mj-lt"/>
              <a:buAutoNum type="arabicPeriod"/>
            </a:pPr>
            <a:r>
              <a:rPr lang="en-US" dirty="0"/>
              <a:t>Improving Transparency and Reproducibility </a:t>
            </a:r>
          </a:p>
          <a:p>
            <a:pPr lvl="1"/>
            <a:endParaRPr lang="en-US" dirty="0"/>
          </a:p>
          <a:p>
            <a:r>
              <a:rPr lang="en-US" b="1" dirty="0"/>
              <a:t>Concerns (and how we can address them)</a:t>
            </a:r>
          </a:p>
          <a:p>
            <a:pPr marL="914400" lvl="1" indent="-457200">
              <a:buFont typeface="+mj-lt"/>
              <a:buAutoNum type="arabicPeriod"/>
            </a:pPr>
            <a:r>
              <a:rPr lang="en-US" dirty="0"/>
              <a:t>Privacy and Ethical Considerations of Participants</a:t>
            </a:r>
          </a:p>
          <a:p>
            <a:pPr marL="914400" lvl="1" indent="-457200">
              <a:buFont typeface="+mj-lt"/>
              <a:buAutoNum type="arabicPeriod"/>
            </a:pPr>
            <a:r>
              <a:rPr lang="en-US" dirty="0"/>
              <a:t>Recognition for Data Sharing and Intellectual Contributions</a:t>
            </a:r>
          </a:p>
          <a:p>
            <a:pPr marL="914400" lvl="1" indent="-457200">
              <a:buFont typeface="+mj-lt"/>
              <a:buAutoNum type="arabicPeriod"/>
            </a:pPr>
            <a:r>
              <a:rPr lang="en-US" dirty="0"/>
              <a:t>Misuse, Misinterpretation, and Muddy Waters</a:t>
            </a:r>
          </a:p>
        </p:txBody>
      </p:sp>
      <p:sp>
        <p:nvSpPr>
          <p:cNvPr id="3" name="Title 2">
            <a:extLst>
              <a:ext uri="{FF2B5EF4-FFF2-40B4-BE49-F238E27FC236}">
                <a16:creationId xmlns:a16="http://schemas.microsoft.com/office/drawing/2014/main" id="{06D2BC3F-763C-AD6B-49E5-A4CAB60FA95F}"/>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3742699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1776B52-978C-3533-8B0D-80931309860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0ABEACC-8683-743F-D68B-9B087C058161}"/>
              </a:ext>
            </a:extLst>
          </p:cNvPr>
          <p:cNvSpPr>
            <a:spLocks noGrp="1"/>
          </p:cNvSpPr>
          <p:nvPr>
            <p:ph type="title"/>
          </p:nvPr>
        </p:nvSpPr>
        <p:spPr>
          <a:xfrm>
            <a:off x="640491" y="463979"/>
            <a:ext cx="10515600" cy="1325563"/>
          </a:xfrm>
        </p:spPr>
        <p:txBody>
          <a:bodyPr>
            <a:normAutofit/>
          </a:bodyPr>
          <a:lstStyle/>
          <a:p>
            <a:r>
              <a:rPr lang="en-US" b="1" dirty="0">
                <a:solidFill>
                  <a:srgbClr val="171C8C"/>
                </a:solidFill>
                <a:latin typeface="Arial" panose="020B0604020202020204" pitchFamily="34" charset="0"/>
                <a:cs typeface="Arial" panose="020B0604020202020204" pitchFamily="34" charset="0"/>
              </a:rPr>
              <a:t>Data Science</a:t>
            </a:r>
          </a:p>
        </p:txBody>
      </p:sp>
      <p:sp>
        <p:nvSpPr>
          <p:cNvPr id="11" name="Content Placeholder 4">
            <a:extLst>
              <a:ext uri="{FF2B5EF4-FFF2-40B4-BE49-F238E27FC236}">
                <a16:creationId xmlns:a16="http://schemas.microsoft.com/office/drawing/2014/main" id="{A17AA06A-2BCE-910A-5BEC-21FD05D6974E}"/>
              </a:ext>
            </a:extLst>
          </p:cNvPr>
          <p:cNvSpPr>
            <a:spLocks noGrp="1"/>
          </p:cNvSpPr>
          <p:nvPr>
            <p:ph idx="1"/>
          </p:nvPr>
        </p:nvSpPr>
        <p:spPr>
          <a:xfrm>
            <a:off x="640490" y="2165521"/>
            <a:ext cx="10913077" cy="4550172"/>
          </a:xfrm>
        </p:spPr>
        <p:txBody>
          <a:bodyPr>
            <a:normAutofit/>
          </a:bodyPr>
          <a:lstStyle/>
          <a:p>
            <a:pPr marL="0" indent="0">
              <a:buNone/>
            </a:pPr>
            <a:r>
              <a:rPr lang="en-US" altLang="en-US" dirty="0">
                <a:solidFill>
                  <a:schemeClr val="accent1">
                    <a:lumMod val="75000"/>
                  </a:schemeClr>
                </a:solidFill>
              </a:rPr>
              <a:t>Data Science is an interdisciplinary field which uses </a:t>
            </a:r>
            <a:r>
              <a:rPr lang="en-US" altLang="en-US" b="1" dirty="0">
                <a:solidFill>
                  <a:schemeClr val="accent1">
                    <a:lumMod val="75000"/>
                  </a:schemeClr>
                </a:solidFill>
              </a:rPr>
              <a:t>statistics</a:t>
            </a:r>
            <a:r>
              <a:rPr lang="en-US" altLang="en-US" dirty="0">
                <a:solidFill>
                  <a:schemeClr val="accent1">
                    <a:lumMod val="75000"/>
                  </a:schemeClr>
                </a:solidFill>
              </a:rPr>
              <a:t>, </a:t>
            </a:r>
            <a:r>
              <a:rPr lang="en-US" altLang="en-US" b="1" dirty="0">
                <a:solidFill>
                  <a:schemeClr val="accent1">
                    <a:lumMod val="75000"/>
                  </a:schemeClr>
                </a:solidFill>
              </a:rPr>
              <a:t>computer science</a:t>
            </a:r>
            <a:r>
              <a:rPr lang="en-US" altLang="en-US" dirty="0">
                <a:solidFill>
                  <a:schemeClr val="accent1">
                    <a:lumMod val="75000"/>
                  </a:schemeClr>
                </a:solidFill>
              </a:rPr>
              <a:t>, </a:t>
            </a:r>
            <a:r>
              <a:rPr lang="en-US" altLang="en-US" b="1" dirty="0">
                <a:solidFill>
                  <a:schemeClr val="accent1">
                    <a:lumMod val="75000"/>
                  </a:schemeClr>
                </a:solidFill>
              </a:rPr>
              <a:t>programming</a:t>
            </a:r>
            <a:r>
              <a:rPr lang="en-US" altLang="en-US" dirty="0">
                <a:solidFill>
                  <a:schemeClr val="accent1">
                    <a:lumMod val="75000"/>
                  </a:schemeClr>
                </a:solidFill>
              </a:rPr>
              <a:t>, and </a:t>
            </a:r>
            <a:r>
              <a:rPr lang="en-US" altLang="en-US" b="1" dirty="0">
                <a:solidFill>
                  <a:schemeClr val="accent1">
                    <a:lumMod val="75000"/>
                  </a:schemeClr>
                </a:solidFill>
              </a:rPr>
              <a:t>domain knowledge</a:t>
            </a:r>
            <a:r>
              <a:rPr lang="en-US" altLang="en-US" dirty="0">
                <a:solidFill>
                  <a:schemeClr val="accent1">
                    <a:lumMod val="75000"/>
                  </a:schemeClr>
                </a:solidFill>
              </a:rPr>
              <a:t> to </a:t>
            </a:r>
            <a:r>
              <a:rPr lang="en-US" altLang="en-US" u="sng" dirty="0">
                <a:solidFill>
                  <a:schemeClr val="accent1">
                    <a:lumMod val="75000"/>
                  </a:schemeClr>
                </a:solidFill>
              </a:rPr>
              <a:t>collect, process, and analyze data</a:t>
            </a:r>
            <a:r>
              <a:rPr lang="en-US" altLang="en-US" dirty="0">
                <a:solidFill>
                  <a:schemeClr val="accent1">
                    <a:lumMod val="75000"/>
                  </a:schemeClr>
                </a:solidFill>
              </a:rPr>
              <a:t> for the purpose of </a:t>
            </a:r>
            <a:r>
              <a:rPr lang="en-US" altLang="en-US" u="sng" dirty="0">
                <a:solidFill>
                  <a:schemeClr val="accent1">
                    <a:lumMod val="75000"/>
                  </a:schemeClr>
                </a:solidFill>
              </a:rPr>
              <a:t>acquiring knowledge </a:t>
            </a:r>
            <a:r>
              <a:rPr lang="en-US" altLang="en-US" dirty="0">
                <a:solidFill>
                  <a:schemeClr val="accent1">
                    <a:lumMod val="75000"/>
                  </a:schemeClr>
                </a:solidFill>
              </a:rPr>
              <a:t>or </a:t>
            </a:r>
            <a:r>
              <a:rPr lang="en-US" altLang="en-US" u="sng" dirty="0">
                <a:solidFill>
                  <a:schemeClr val="accent1">
                    <a:lumMod val="75000"/>
                  </a:schemeClr>
                </a:solidFill>
              </a:rPr>
              <a:t>solving a problem</a:t>
            </a:r>
            <a:r>
              <a:rPr lang="en-US" altLang="en-US" dirty="0">
                <a:solidFill>
                  <a:schemeClr val="accent1">
                    <a:lumMod val="75000"/>
                  </a:schemeClr>
                </a:solidFill>
              </a:rPr>
              <a:t>. Data science also includes </a:t>
            </a:r>
            <a:r>
              <a:rPr lang="en-US" altLang="en-US" u="sng" dirty="0">
                <a:solidFill>
                  <a:schemeClr val="accent1">
                    <a:lumMod val="75000"/>
                  </a:schemeClr>
                </a:solidFill>
              </a:rPr>
              <a:t>sharing acquired knowledge</a:t>
            </a:r>
            <a:r>
              <a:rPr lang="en-US" altLang="en-US" dirty="0">
                <a:solidFill>
                  <a:schemeClr val="accent1">
                    <a:lumMod val="75000"/>
                  </a:schemeClr>
                </a:solidFill>
              </a:rPr>
              <a:t> through </a:t>
            </a:r>
            <a:r>
              <a:rPr lang="en-US" altLang="en-US" b="1" dirty="0">
                <a:solidFill>
                  <a:schemeClr val="accent1">
                    <a:lumMod val="75000"/>
                  </a:schemeClr>
                </a:solidFill>
              </a:rPr>
              <a:t>storytelling</a:t>
            </a:r>
            <a:r>
              <a:rPr lang="en-US" altLang="en-US" dirty="0">
                <a:solidFill>
                  <a:schemeClr val="accent1">
                    <a:lumMod val="75000"/>
                  </a:schemeClr>
                </a:solidFill>
              </a:rPr>
              <a:t>, </a:t>
            </a:r>
            <a:r>
              <a:rPr lang="en-US" altLang="en-US" b="1" dirty="0">
                <a:solidFill>
                  <a:schemeClr val="accent1">
                    <a:lumMod val="75000"/>
                  </a:schemeClr>
                </a:solidFill>
              </a:rPr>
              <a:t>visualization</a:t>
            </a:r>
            <a:r>
              <a:rPr lang="en-US" altLang="en-US" dirty="0">
                <a:solidFill>
                  <a:schemeClr val="accent1">
                    <a:lumMod val="75000"/>
                  </a:schemeClr>
                </a:solidFill>
              </a:rPr>
              <a:t>, and other means of </a:t>
            </a:r>
            <a:r>
              <a:rPr lang="en-US" altLang="en-US" b="1" dirty="0">
                <a:solidFill>
                  <a:schemeClr val="accent1">
                    <a:lumMod val="75000"/>
                  </a:schemeClr>
                </a:solidFill>
              </a:rPr>
              <a:t>communication</a:t>
            </a:r>
            <a:r>
              <a:rPr lang="en-US" altLang="en-US" dirty="0">
                <a:solidFill>
                  <a:schemeClr val="accent1">
                    <a:lumMod val="75000"/>
                  </a:schemeClr>
                </a:solidFill>
              </a:rPr>
              <a:t>. Data science often employs methods such as </a:t>
            </a:r>
            <a:r>
              <a:rPr lang="en-US" altLang="en-US" b="1" dirty="0">
                <a:solidFill>
                  <a:schemeClr val="accent1">
                    <a:lumMod val="75000"/>
                  </a:schemeClr>
                </a:solidFill>
              </a:rPr>
              <a:t>machine learning</a:t>
            </a:r>
            <a:r>
              <a:rPr lang="en-US" altLang="en-US" dirty="0">
                <a:solidFill>
                  <a:schemeClr val="accent1">
                    <a:lumMod val="75000"/>
                  </a:schemeClr>
                </a:solidFill>
              </a:rPr>
              <a:t>, </a:t>
            </a:r>
            <a:r>
              <a:rPr lang="en-US" altLang="en-US" b="1" dirty="0">
                <a:solidFill>
                  <a:schemeClr val="accent1">
                    <a:lumMod val="75000"/>
                  </a:schemeClr>
                </a:solidFill>
              </a:rPr>
              <a:t>AI</a:t>
            </a:r>
            <a:r>
              <a:rPr lang="en-US" altLang="en-US" dirty="0">
                <a:solidFill>
                  <a:schemeClr val="accent1">
                    <a:lumMod val="75000"/>
                  </a:schemeClr>
                </a:solidFill>
              </a:rPr>
              <a:t>, </a:t>
            </a:r>
            <a:r>
              <a:rPr lang="en-US" altLang="en-US" b="1" dirty="0">
                <a:solidFill>
                  <a:schemeClr val="accent1">
                    <a:lumMod val="75000"/>
                  </a:schemeClr>
                </a:solidFill>
              </a:rPr>
              <a:t>natural language processing</a:t>
            </a:r>
            <a:r>
              <a:rPr lang="en-US" altLang="en-US" dirty="0">
                <a:solidFill>
                  <a:schemeClr val="accent1">
                    <a:lumMod val="75000"/>
                  </a:schemeClr>
                </a:solidFill>
              </a:rPr>
              <a:t>, </a:t>
            </a:r>
            <a:r>
              <a:rPr lang="en-US" altLang="en-US" b="1" dirty="0">
                <a:solidFill>
                  <a:schemeClr val="accent1">
                    <a:lumMod val="75000"/>
                  </a:schemeClr>
                </a:solidFill>
              </a:rPr>
              <a:t>algorithms</a:t>
            </a:r>
            <a:r>
              <a:rPr lang="en-US" altLang="en-US" dirty="0">
                <a:solidFill>
                  <a:schemeClr val="accent1">
                    <a:lumMod val="75000"/>
                  </a:schemeClr>
                </a:solidFill>
              </a:rPr>
              <a:t>, and other </a:t>
            </a:r>
            <a:r>
              <a:rPr lang="en-US" altLang="en-US" b="1" dirty="0">
                <a:solidFill>
                  <a:schemeClr val="accent1">
                    <a:lumMod val="75000"/>
                  </a:schemeClr>
                </a:solidFill>
              </a:rPr>
              <a:t>analytic tools</a:t>
            </a:r>
            <a:r>
              <a:rPr lang="en-US" altLang="en-US" dirty="0">
                <a:solidFill>
                  <a:schemeClr val="accent1">
                    <a:lumMod val="75000"/>
                  </a:schemeClr>
                </a:solidFill>
              </a:rPr>
              <a:t> to </a:t>
            </a:r>
            <a:r>
              <a:rPr lang="en-US" altLang="en-US" u="sng" dirty="0">
                <a:solidFill>
                  <a:schemeClr val="accent1">
                    <a:lumMod val="75000"/>
                  </a:schemeClr>
                </a:solidFill>
              </a:rPr>
              <a:t>process and understand data</a:t>
            </a:r>
            <a:r>
              <a:rPr lang="en-US" altLang="en-US" dirty="0">
                <a:solidFill>
                  <a:schemeClr val="accent1">
                    <a:lumMod val="75000"/>
                  </a:schemeClr>
                </a:solidFill>
              </a:rPr>
              <a:t>. </a:t>
            </a:r>
          </a:p>
          <a:p>
            <a:pPr marL="0" indent="0">
              <a:buNone/>
            </a:pPr>
            <a:endParaRPr lang="en-US" altLang="en-US" dirty="0">
              <a:solidFill>
                <a:schemeClr val="accent1">
                  <a:lumMod val="75000"/>
                </a:schemeClr>
              </a:solidFill>
            </a:endParaRPr>
          </a:p>
          <a:p>
            <a:pPr marL="0" indent="0">
              <a:buNone/>
            </a:pPr>
            <a:r>
              <a:rPr lang="en-US" altLang="en-US" dirty="0">
                <a:solidFill>
                  <a:schemeClr val="accent1">
                    <a:lumMod val="75000"/>
                  </a:schemeClr>
                </a:solidFill>
              </a:rPr>
              <a:t>Source: National Library of Medicine</a:t>
            </a:r>
          </a:p>
        </p:txBody>
      </p:sp>
    </p:spTree>
    <p:extLst>
      <p:ext uri="{BB962C8B-B14F-4D97-AF65-F5344CB8AC3E}">
        <p14:creationId xmlns:p14="http://schemas.microsoft.com/office/powerpoint/2010/main" val="32624070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190A3-E6D6-C3B2-674D-A2EC9F0DB441}"/>
              </a:ext>
            </a:extLst>
          </p:cNvPr>
          <p:cNvSpPr>
            <a:spLocks noGrp="1"/>
          </p:cNvSpPr>
          <p:nvPr>
            <p:ph idx="1"/>
          </p:nvPr>
        </p:nvSpPr>
        <p:spPr/>
        <p:txBody>
          <a:bodyPr/>
          <a:lstStyle/>
          <a:p>
            <a:r>
              <a:rPr lang="en-US" b="1" dirty="0">
                <a:solidFill>
                  <a:schemeClr val="accent1"/>
                </a:solidFill>
              </a:rPr>
              <a:t>Why Data Sharing?</a:t>
            </a:r>
          </a:p>
          <a:p>
            <a:r>
              <a:rPr lang="en-US" b="1" dirty="0">
                <a:solidFill>
                  <a:schemeClr val="tx1">
                    <a:lumMod val="65000"/>
                  </a:schemeClr>
                </a:solidFill>
              </a:rPr>
              <a:t>Benefits</a:t>
            </a:r>
          </a:p>
          <a:p>
            <a:pPr marL="914400" lvl="1" indent="-457200">
              <a:buFont typeface="+mj-lt"/>
              <a:buAutoNum type="arabicPeriod"/>
            </a:pPr>
            <a:r>
              <a:rPr lang="en-US" dirty="0">
                <a:solidFill>
                  <a:schemeClr val="tx1">
                    <a:lumMod val="65000"/>
                  </a:schemeClr>
                </a:solidFill>
              </a:rPr>
              <a:t>Accelerating Scientific Discovery</a:t>
            </a:r>
          </a:p>
          <a:p>
            <a:pPr marL="914400" lvl="1" indent="-457200">
              <a:buFont typeface="+mj-lt"/>
              <a:buAutoNum type="arabicPeriod"/>
            </a:pPr>
            <a:r>
              <a:rPr lang="en-US" dirty="0">
                <a:solidFill>
                  <a:schemeClr val="tx1">
                    <a:lumMod val="65000"/>
                  </a:schemeClr>
                </a:solidFill>
              </a:rPr>
              <a:t>Enhancing Collaboration and Interdisciplinary Research</a:t>
            </a:r>
          </a:p>
          <a:p>
            <a:pPr marL="914400" lvl="1" indent="-457200">
              <a:buFont typeface="+mj-lt"/>
              <a:buAutoNum type="arabicPeriod"/>
            </a:pPr>
            <a:r>
              <a:rPr lang="en-US" dirty="0">
                <a:solidFill>
                  <a:schemeClr val="tx1">
                    <a:lumMod val="65000"/>
                  </a:schemeClr>
                </a:solidFill>
              </a:rPr>
              <a:t>Improving Transparency and Reproducibility </a:t>
            </a:r>
          </a:p>
          <a:p>
            <a:pPr lvl="1"/>
            <a:endParaRPr lang="en-US" dirty="0">
              <a:solidFill>
                <a:schemeClr val="tx1">
                  <a:lumMod val="65000"/>
                </a:schemeClr>
              </a:solidFill>
            </a:endParaRPr>
          </a:p>
          <a:p>
            <a:r>
              <a:rPr lang="en-US" b="1" dirty="0">
                <a:solidFill>
                  <a:schemeClr val="tx1">
                    <a:lumMod val="65000"/>
                  </a:schemeClr>
                </a:solidFill>
              </a:rPr>
              <a:t>Concerns (and how we can address them)</a:t>
            </a:r>
          </a:p>
          <a:p>
            <a:pPr marL="914400" lvl="1" indent="-457200">
              <a:buFont typeface="+mj-lt"/>
              <a:buAutoNum type="arabicPeriod"/>
            </a:pPr>
            <a:r>
              <a:rPr lang="en-US" dirty="0">
                <a:solidFill>
                  <a:schemeClr val="tx1">
                    <a:lumMod val="65000"/>
                  </a:schemeClr>
                </a:solidFill>
              </a:rPr>
              <a:t>Privacy and Ethical Considerations of Participants</a:t>
            </a:r>
          </a:p>
          <a:p>
            <a:pPr marL="914400" lvl="1" indent="-457200">
              <a:buFont typeface="+mj-lt"/>
              <a:buAutoNum type="arabicPeriod"/>
            </a:pPr>
            <a:r>
              <a:rPr lang="en-US" dirty="0">
                <a:solidFill>
                  <a:schemeClr val="tx1">
                    <a:lumMod val="65000"/>
                  </a:schemeClr>
                </a:solidFill>
              </a:rPr>
              <a:t>Recognition for Data Sharing and Intellectual Contributions</a:t>
            </a:r>
          </a:p>
          <a:p>
            <a:pPr marL="914400" lvl="1" indent="-457200">
              <a:buFont typeface="+mj-lt"/>
              <a:buAutoNum type="arabicPeriod"/>
            </a:pPr>
            <a:r>
              <a:rPr lang="en-US" dirty="0">
                <a:solidFill>
                  <a:schemeClr val="tx1">
                    <a:lumMod val="65000"/>
                  </a:schemeClr>
                </a:solidFill>
              </a:rPr>
              <a:t>Misuse, Misinterpretation, and Muddy Waters</a:t>
            </a:r>
          </a:p>
        </p:txBody>
      </p:sp>
      <p:sp>
        <p:nvSpPr>
          <p:cNvPr id="3" name="Title 2">
            <a:extLst>
              <a:ext uri="{FF2B5EF4-FFF2-40B4-BE49-F238E27FC236}">
                <a16:creationId xmlns:a16="http://schemas.microsoft.com/office/drawing/2014/main" id="{06D2BC3F-763C-AD6B-49E5-A4CAB60FA95F}"/>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2380122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26D0A7-1B0F-CB30-8617-D6F45422F7FE}"/>
              </a:ext>
            </a:extLst>
          </p:cNvPr>
          <p:cNvSpPr>
            <a:spLocks noGrp="1"/>
          </p:cNvSpPr>
          <p:nvPr>
            <p:ph idx="1"/>
          </p:nvPr>
        </p:nvSpPr>
        <p:spPr/>
        <p:txBody>
          <a:bodyPr>
            <a:normAutofit/>
          </a:bodyPr>
          <a:lstStyle/>
          <a:p>
            <a:r>
              <a:rPr lang="en-US" dirty="0"/>
              <a:t>Billions of dollars are spent in biomedical research every year. </a:t>
            </a:r>
            <a:r>
              <a:rPr lang="en-US" sz="1800" dirty="0"/>
              <a:t>[Macleod et al., 2014; </a:t>
            </a:r>
            <a:r>
              <a:rPr lang="en-US" sz="1800" dirty="0" err="1"/>
              <a:t>Røttingen</a:t>
            </a:r>
            <a:r>
              <a:rPr lang="en-US" sz="1800" dirty="0"/>
              <a:t> et al., 2013]</a:t>
            </a:r>
            <a:r>
              <a:rPr lang="en-US" dirty="0"/>
              <a:t> </a:t>
            </a:r>
          </a:p>
          <a:p>
            <a:endParaRPr lang="en-US" dirty="0"/>
          </a:p>
          <a:p>
            <a:r>
              <a:rPr lang="en-US" dirty="0"/>
              <a:t>Research is, by definition, an uncertain endeavor and many tested hypotheses are not supported. </a:t>
            </a:r>
          </a:p>
          <a:p>
            <a:pPr lvl="1"/>
            <a:r>
              <a:rPr lang="en-US" dirty="0"/>
              <a:t>Few studies lead to actionable new knowledge that directly advances a scientific theory or changes clinical practice. </a:t>
            </a:r>
          </a:p>
          <a:p>
            <a:pPr lvl="1"/>
            <a:r>
              <a:rPr lang="en-US" dirty="0"/>
              <a:t>At least not immediately. Even when “successful,” the time from proof-of-principle to outcomes like commercialization or policy is estimated to be more than 15 years. </a:t>
            </a:r>
            <a:r>
              <a:rPr lang="en-US" sz="1800" dirty="0"/>
              <a:t>[Balas &amp; Boren, 2000; Grant et al., 2003]</a:t>
            </a:r>
            <a:endParaRPr lang="en-US" dirty="0"/>
          </a:p>
        </p:txBody>
      </p:sp>
      <p:sp>
        <p:nvSpPr>
          <p:cNvPr id="3" name="Title 2">
            <a:extLst>
              <a:ext uri="{FF2B5EF4-FFF2-40B4-BE49-F238E27FC236}">
                <a16:creationId xmlns:a16="http://schemas.microsoft.com/office/drawing/2014/main" id="{A2324847-2FC1-A8B8-7D81-7FFBD36019AE}"/>
              </a:ext>
            </a:extLst>
          </p:cNvPr>
          <p:cNvSpPr>
            <a:spLocks noGrp="1"/>
          </p:cNvSpPr>
          <p:nvPr>
            <p:ph type="title"/>
          </p:nvPr>
        </p:nvSpPr>
        <p:spPr/>
        <p:txBody>
          <a:bodyPr/>
          <a:lstStyle/>
          <a:p>
            <a:r>
              <a:rPr lang="en-US" dirty="0"/>
              <a:t>Why data sharing? </a:t>
            </a:r>
          </a:p>
        </p:txBody>
      </p:sp>
    </p:spTree>
    <p:extLst>
      <p:ext uri="{BB962C8B-B14F-4D97-AF65-F5344CB8AC3E}">
        <p14:creationId xmlns:p14="http://schemas.microsoft.com/office/powerpoint/2010/main" val="2730755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260ABA-1AF9-E53F-4ADC-0DFA5F014BBB}"/>
              </a:ext>
            </a:extLst>
          </p:cNvPr>
          <p:cNvSpPr>
            <a:spLocks noGrp="1"/>
          </p:cNvSpPr>
          <p:nvPr>
            <p:ph idx="1"/>
          </p:nvPr>
        </p:nvSpPr>
        <p:spPr/>
        <p:txBody>
          <a:bodyPr>
            <a:normAutofit lnSpcReduction="10000"/>
          </a:bodyPr>
          <a:lstStyle/>
          <a:p>
            <a:r>
              <a:rPr lang="en-US" dirty="0"/>
              <a:t>Given these lengthy timelines, it is frightening that meta-scientific researchers estimate that greater than 50%–80%, of research funding is wasted. </a:t>
            </a:r>
            <a:r>
              <a:rPr lang="en-US" sz="1800" dirty="0"/>
              <a:t>[</a:t>
            </a:r>
            <a:r>
              <a:rPr lang="en-US" sz="1800" dirty="0" err="1"/>
              <a:t>Glasziou</a:t>
            </a:r>
            <a:r>
              <a:rPr lang="en-US" sz="1800" dirty="0"/>
              <a:t> &amp; Chalmers, 2018; Macleod et al., 2014]</a:t>
            </a:r>
            <a:endParaRPr lang="en-US" dirty="0"/>
          </a:p>
          <a:p>
            <a:pPr lvl="1"/>
            <a:r>
              <a:rPr lang="en-US" dirty="0"/>
              <a:t>And a major source of waste is limited access to existing data. </a:t>
            </a:r>
            <a:r>
              <a:rPr lang="en-US" sz="1800" dirty="0"/>
              <a:t>[Chan et al., 2014]</a:t>
            </a:r>
            <a:endParaRPr lang="en-US" dirty="0"/>
          </a:p>
          <a:p>
            <a:pPr lvl="1"/>
            <a:endParaRPr lang="en-US" dirty="0"/>
          </a:p>
          <a:p>
            <a:r>
              <a:rPr lang="en-US" dirty="0"/>
              <a:t>Lack of access can create waste from either a “file drawer” effect in which not all data are published and available, or from down-stream effects that a lack of data can have on future studies. </a:t>
            </a:r>
          </a:p>
          <a:p>
            <a:pPr lvl="1"/>
            <a:r>
              <a:rPr lang="en-US" dirty="0"/>
              <a:t>Expensive new data collection (“reinventing the wheel”) and can lead to poor study design—through poor sample size planning, poor outcome selection, or poor patient stratification; all create misleading results. </a:t>
            </a:r>
            <a:r>
              <a:rPr lang="en-US" sz="1800" dirty="0"/>
              <a:t>[see Chan et al., 2014; Winstein, 2018]</a:t>
            </a:r>
            <a:endParaRPr lang="en-US" dirty="0"/>
          </a:p>
        </p:txBody>
      </p:sp>
      <p:sp>
        <p:nvSpPr>
          <p:cNvPr id="3" name="Title 2">
            <a:extLst>
              <a:ext uri="{FF2B5EF4-FFF2-40B4-BE49-F238E27FC236}">
                <a16:creationId xmlns:a16="http://schemas.microsoft.com/office/drawing/2014/main" id="{C4083145-4860-E7B0-80DC-DFA96BC3F2FF}"/>
              </a:ext>
            </a:extLst>
          </p:cNvPr>
          <p:cNvSpPr>
            <a:spLocks noGrp="1"/>
          </p:cNvSpPr>
          <p:nvPr>
            <p:ph type="title"/>
          </p:nvPr>
        </p:nvSpPr>
        <p:spPr/>
        <p:txBody>
          <a:bodyPr/>
          <a:lstStyle/>
          <a:p>
            <a:r>
              <a:rPr lang="en-US" dirty="0"/>
              <a:t>Research waste is a problem.</a:t>
            </a:r>
          </a:p>
        </p:txBody>
      </p:sp>
    </p:spTree>
    <p:extLst>
      <p:ext uri="{BB962C8B-B14F-4D97-AF65-F5344CB8AC3E}">
        <p14:creationId xmlns:p14="http://schemas.microsoft.com/office/powerpoint/2010/main" val="4008096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1E47D4-0009-A24E-BB19-4FD433882B2E}"/>
              </a:ext>
            </a:extLst>
          </p:cNvPr>
          <p:cNvSpPr>
            <a:spLocks noGrp="1"/>
          </p:cNvSpPr>
          <p:nvPr>
            <p:ph idx="1"/>
          </p:nvPr>
        </p:nvSpPr>
        <p:spPr/>
        <p:txBody>
          <a:bodyPr>
            <a:normAutofit/>
          </a:bodyPr>
          <a:lstStyle/>
          <a:p>
            <a:r>
              <a:rPr lang="en-US" dirty="0"/>
              <a:t>I’ll generally be arguing for open data but recognize that open data is an ideal. </a:t>
            </a:r>
          </a:p>
          <a:p>
            <a:pPr lvl="1"/>
            <a:r>
              <a:rPr lang="en-US" dirty="0"/>
              <a:t>Not all data can or should be open and I consider some of those issues.</a:t>
            </a:r>
          </a:p>
          <a:p>
            <a:pPr lvl="1"/>
            <a:endParaRPr lang="en-US" dirty="0"/>
          </a:p>
          <a:p>
            <a:r>
              <a:rPr lang="en-US" dirty="0"/>
              <a:t>Along the way, I identify several resources for researchers interested in sharing their data: </a:t>
            </a:r>
          </a:p>
          <a:p>
            <a:pPr lvl="1"/>
            <a:r>
              <a:rPr lang="en-US" b="1" dirty="0">
                <a:solidFill>
                  <a:schemeClr val="accent1"/>
                </a:solidFill>
              </a:rPr>
              <a:t>Including data sharing in informed consent, </a:t>
            </a:r>
          </a:p>
          <a:p>
            <a:pPr lvl="1"/>
            <a:r>
              <a:rPr lang="en-US" b="1" dirty="0">
                <a:solidFill>
                  <a:schemeClr val="accent2"/>
                </a:solidFill>
              </a:rPr>
              <a:t>drafting data sharing plans for grants, </a:t>
            </a:r>
          </a:p>
          <a:p>
            <a:pPr lvl="1"/>
            <a:r>
              <a:rPr lang="en-US" b="1" dirty="0">
                <a:solidFill>
                  <a:schemeClr val="accent3"/>
                </a:solidFill>
              </a:rPr>
              <a:t>finding a suitable digital repository for your data, </a:t>
            </a:r>
          </a:p>
          <a:p>
            <a:pPr lvl="1"/>
            <a:r>
              <a:rPr lang="en-US" b="1" dirty="0">
                <a:solidFill>
                  <a:schemeClr val="accent5"/>
                </a:solidFill>
              </a:rPr>
              <a:t>and adhering to FAIR data principles.</a:t>
            </a:r>
          </a:p>
        </p:txBody>
      </p:sp>
      <p:sp>
        <p:nvSpPr>
          <p:cNvPr id="3" name="Title 2">
            <a:extLst>
              <a:ext uri="{FF2B5EF4-FFF2-40B4-BE49-F238E27FC236}">
                <a16:creationId xmlns:a16="http://schemas.microsoft.com/office/drawing/2014/main" id="{DB9F8A3C-D4EE-7B81-D3EF-92EFA1819C08}"/>
              </a:ext>
            </a:extLst>
          </p:cNvPr>
          <p:cNvSpPr>
            <a:spLocks noGrp="1"/>
          </p:cNvSpPr>
          <p:nvPr>
            <p:ph type="title"/>
          </p:nvPr>
        </p:nvSpPr>
        <p:spPr/>
        <p:txBody>
          <a:bodyPr/>
          <a:lstStyle/>
          <a:p>
            <a:r>
              <a:rPr lang="en-US" sz="3200" dirty="0"/>
              <a:t>Data sharing can reduce research waste.</a:t>
            </a:r>
          </a:p>
        </p:txBody>
      </p:sp>
    </p:spTree>
    <p:extLst>
      <p:ext uri="{BB962C8B-B14F-4D97-AF65-F5344CB8AC3E}">
        <p14:creationId xmlns:p14="http://schemas.microsoft.com/office/powerpoint/2010/main" val="3543211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190A3-E6D6-C3B2-674D-A2EC9F0DB441}"/>
              </a:ext>
            </a:extLst>
          </p:cNvPr>
          <p:cNvSpPr>
            <a:spLocks noGrp="1"/>
          </p:cNvSpPr>
          <p:nvPr>
            <p:ph idx="1"/>
          </p:nvPr>
        </p:nvSpPr>
        <p:spPr/>
        <p:txBody>
          <a:bodyPr/>
          <a:lstStyle/>
          <a:p>
            <a:r>
              <a:rPr lang="en-US" b="1" dirty="0">
                <a:solidFill>
                  <a:schemeClr val="tx1">
                    <a:lumMod val="75000"/>
                  </a:schemeClr>
                </a:solidFill>
              </a:rPr>
              <a:t>Why Data Sharing?</a:t>
            </a:r>
          </a:p>
          <a:p>
            <a:r>
              <a:rPr lang="en-US" b="1" dirty="0">
                <a:solidFill>
                  <a:schemeClr val="accent3"/>
                </a:solidFill>
              </a:rPr>
              <a:t>Benefits</a:t>
            </a:r>
          </a:p>
          <a:p>
            <a:pPr marL="914400" lvl="1" indent="-457200">
              <a:buFont typeface="+mj-lt"/>
              <a:buAutoNum type="arabicPeriod"/>
            </a:pPr>
            <a:r>
              <a:rPr lang="en-US" dirty="0">
                <a:solidFill>
                  <a:schemeClr val="accent3"/>
                </a:solidFill>
              </a:rPr>
              <a:t>Accelerating Scientific Discovery</a:t>
            </a:r>
          </a:p>
          <a:p>
            <a:pPr marL="914400" lvl="1" indent="-457200">
              <a:buFont typeface="+mj-lt"/>
              <a:buAutoNum type="arabicPeriod"/>
            </a:pPr>
            <a:r>
              <a:rPr lang="en-US" dirty="0">
                <a:solidFill>
                  <a:schemeClr val="accent3"/>
                </a:solidFill>
              </a:rPr>
              <a:t>Enhancing Collaboration and Interdisciplinary Research</a:t>
            </a:r>
          </a:p>
          <a:p>
            <a:pPr marL="914400" lvl="1" indent="-457200">
              <a:buFont typeface="+mj-lt"/>
              <a:buAutoNum type="arabicPeriod"/>
            </a:pPr>
            <a:r>
              <a:rPr lang="en-US" dirty="0">
                <a:solidFill>
                  <a:schemeClr val="accent3"/>
                </a:solidFill>
              </a:rPr>
              <a:t>Improving Transparency and Reproducibility </a:t>
            </a:r>
          </a:p>
          <a:p>
            <a:pPr lvl="1"/>
            <a:endParaRPr lang="en-US" dirty="0"/>
          </a:p>
          <a:p>
            <a:r>
              <a:rPr lang="en-US" b="1" dirty="0">
                <a:solidFill>
                  <a:schemeClr val="tx1">
                    <a:lumMod val="75000"/>
                  </a:schemeClr>
                </a:solidFill>
              </a:rPr>
              <a:t>Concerns (and how we can address them)</a:t>
            </a:r>
          </a:p>
          <a:p>
            <a:pPr marL="914400" lvl="1" indent="-457200">
              <a:buFont typeface="+mj-lt"/>
              <a:buAutoNum type="arabicPeriod"/>
            </a:pPr>
            <a:r>
              <a:rPr lang="en-US" dirty="0">
                <a:solidFill>
                  <a:schemeClr val="tx1">
                    <a:lumMod val="75000"/>
                  </a:schemeClr>
                </a:solidFill>
              </a:rPr>
              <a:t>Privacy and Ethical Considerations of Participants</a:t>
            </a:r>
          </a:p>
          <a:p>
            <a:pPr marL="914400" lvl="1" indent="-457200">
              <a:buFont typeface="+mj-lt"/>
              <a:buAutoNum type="arabicPeriod"/>
            </a:pPr>
            <a:r>
              <a:rPr lang="en-US" dirty="0">
                <a:solidFill>
                  <a:schemeClr val="tx1">
                    <a:lumMod val="75000"/>
                  </a:schemeClr>
                </a:solidFill>
              </a:rPr>
              <a:t>Recognition for Data Sharing and Intellectual Contributions</a:t>
            </a:r>
          </a:p>
          <a:p>
            <a:pPr marL="914400" lvl="1" indent="-457200">
              <a:buFont typeface="+mj-lt"/>
              <a:buAutoNum type="arabicPeriod"/>
            </a:pPr>
            <a:r>
              <a:rPr lang="en-US" dirty="0">
                <a:solidFill>
                  <a:schemeClr val="tx1">
                    <a:lumMod val="75000"/>
                  </a:schemeClr>
                </a:solidFill>
              </a:rPr>
              <a:t>Misuse, Misinterpretation, and Muddy Waters</a:t>
            </a:r>
          </a:p>
        </p:txBody>
      </p:sp>
      <p:sp>
        <p:nvSpPr>
          <p:cNvPr id="3" name="Title 2">
            <a:extLst>
              <a:ext uri="{FF2B5EF4-FFF2-40B4-BE49-F238E27FC236}">
                <a16:creationId xmlns:a16="http://schemas.microsoft.com/office/drawing/2014/main" id="{06D2BC3F-763C-AD6B-49E5-A4CAB60FA95F}"/>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4013712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DF594E-5AFB-66DC-31F8-68D0A87A1B19}"/>
              </a:ext>
            </a:extLst>
          </p:cNvPr>
          <p:cNvSpPr>
            <a:spLocks noGrp="1"/>
          </p:cNvSpPr>
          <p:nvPr>
            <p:ph idx="1"/>
          </p:nvPr>
        </p:nvSpPr>
        <p:spPr/>
        <p:txBody>
          <a:bodyPr>
            <a:normAutofit/>
          </a:bodyPr>
          <a:lstStyle/>
          <a:p>
            <a:r>
              <a:rPr lang="en-US" dirty="0"/>
              <a:t>One of the most significant benefits of open data sharing is its ability to accelerate scientific discovery. </a:t>
            </a:r>
          </a:p>
          <a:p>
            <a:endParaRPr lang="en-US" dirty="0"/>
          </a:p>
          <a:p>
            <a:r>
              <a:rPr lang="en-US" dirty="0"/>
              <a:t>When researchers have access to a wealth of data from previous studies, they can:</a:t>
            </a:r>
          </a:p>
          <a:p>
            <a:pPr lvl="1"/>
            <a:r>
              <a:rPr lang="en-US" dirty="0"/>
              <a:t> analyze and synthesize this information to generate new insights (e.g., Ferguson et al., 2014), </a:t>
            </a:r>
          </a:p>
          <a:p>
            <a:pPr lvl="1"/>
            <a:r>
              <a:rPr lang="en-US" dirty="0"/>
              <a:t>validate findings by catching and fixing errors (e.g., </a:t>
            </a:r>
            <a:r>
              <a:rPr lang="en-US" dirty="0" err="1"/>
              <a:t>Ohmann</a:t>
            </a:r>
            <a:r>
              <a:rPr lang="en-US" dirty="0"/>
              <a:t> et al., 2021), </a:t>
            </a:r>
          </a:p>
          <a:p>
            <a:pPr lvl="1"/>
            <a:r>
              <a:rPr lang="en-US" dirty="0"/>
              <a:t>and uncover patterns that may not have been apparent in individual data sets (e.g., </a:t>
            </a:r>
            <a:r>
              <a:rPr lang="en-US" dirty="0" err="1"/>
              <a:t>Olafson</a:t>
            </a:r>
            <a:r>
              <a:rPr lang="en-US" dirty="0"/>
              <a:t> et al., 2024).</a:t>
            </a:r>
          </a:p>
        </p:txBody>
      </p:sp>
      <p:sp>
        <p:nvSpPr>
          <p:cNvPr id="3" name="Title 2">
            <a:extLst>
              <a:ext uri="{FF2B5EF4-FFF2-40B4-BE49-F238E27FC236}">
                <a16:creationId xmlns:a16="http://schemas.microsoft.com/office/drawing/2014/main" id="{B0F07A82-FC7E-935F-FC10-5102A4370FCD}"/>
              </a:ext>
            </a:extLst>
          </p:cNvPr>
          <p:cNvSpPr>
            <a:spLocks noGrp="1"/>
          </p:cNvSpPr>
          <p:nvPr>
            <p:ph type="title"/>
          </p:nvPr>
        </p:nvSpPr>
        <p:spPr/>
        <p:txBody>
          <a:bodyPr/>
          <a:lstStyle/>
          <a:p>
            <a:r>
              <a:rPr lang="en-US" dirty="0">
                <a:solidFill>
                  <a:schemeClr val="accent3"/>
                </a:solidFill>
              </a:rPr>
              <a:t>1. Accelerating Scientific Discovery</a:t>
            </a:r>
          </a:p>
        </p:txBody>
      </p:sp>
    </p:spTree>
    <p:extLst>
      <p:ext uri="{BB962C8B-B14F-4D97-AF65-F5344CB8AC3E}">
        <p14:creationId xmlns:p14="http://schemas.microsoft.com/office/powerpoint/2010/main" val="1549144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BEAF6-8035-55BD-98BE-FC0D9EC1765D}"/>
              </a:ext>
            </a:extLst>
          </p:cNvPr>
          <p:cNvSpPr>
            <a:spLocks noGrp="1"/>
          </p:cNvSpPr>
          <p:nvPr>
            <p:ph type="title"/>
          </p:nvPr>
        </p:nvSpPr>
        <p:spPr/>
        <p:txBody>
          <a:bodyPr/>
          <a:lstStyle/>
          <a:p>
            <a:r>
              <a:rPr lang="en-US" dirty="0">
                <a:solidFill>
                  <a:schemeClr val="accent3"/>
                </a:solidFill>
              </a:rPr>
              <a:t>2. Enhancing Collaboration and Interdisciplinary Research </a:t>
            </a:r>
          </a:p>
        </p:txBody>
      </p:sp>
      <p:sp>
        <p:nvSpPr>
          <p:cNvPr id="17" name="Oval 16">
            <a:extLst>
              <a:ext uri="{FF2B5EF4-FFF2-40B4-BE49-F238E27FC236}">
                <a16:creationId xmlns:a16="http://schemas.microsoft.com/office/drawing/2014/main" id="{3401391C-5146-41FD-695B-62B410F9DB6E}"/>
              </a:ext>
            </a:extLst>
          </p:cNvPr>
          <p:cNvSpPr/>
          <p:nvPr/>
        </p:nvSpPr>
        <p:spPr>
          <a:xfrm>
            <a:off x="7775832" y="2808927"/>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8E111DF0-76FA-C5A6-5078-8CC49F074FC2}"/>
              </a:ext>
            </a:extLst>
          </p:cNvPr>
          <p:cNvSpPr/>
          <p:nvPr/>
        </p:nvSpPr>
        <p:spPr>
          <a:xfrm>
            <a:off x="7470232" y="3664420"/>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1340F4F0-99CE-11CC-ABA0-4C3E699E6943}"/>
              </a:ext>
            </a:extLst>
          </p:cNvPr>
          <p:cNvSpPr/>
          <p:nvPr/>
        </p:nvSpPr>
        <p:spPr>
          <a:xfrm>
            <a:off x="7775832" y="4497980"/>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8B629F4A-6491-683A-4DF6-BE434C8952AB}"/>
              </a:ext>
            </a:extLst>
          </p:cNvPr>
          <p:cNvSpPr/>
          <p:nvPr/>
        </p:nvSpPr>
        <p:spPr>
          <a:xfrm>
            <a:off x="8685204" y="5022769"/>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D9913B43-AF2A-4EF2-66ED-D9BD99980EA5}"/>
              </a:ext>
            </a:extLst>
          </p:cNvPr>
          <p:cNvSpPr/>
          <p:nvPr/>
        </p:nvSpPr>
        <p:spPr>
          <a:xfrm>
            <a:off x="9609330" y="4497980"/>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92E617CB-76C7-3F41-89AC-8882E3FCF39F}"/>
              </a:ext>
            </a:extLst>
          </p:cNvPr>
          <p:cNvSpPr/>
          <p:nvPr/>
        </p:nvSpPr>
        <p:spPr>
          <a:xfrm>
            <a:off x="9986538" y="3664420"/>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D35E1765-DBFC-388D-42F7-DCD5BBB64E1B}"/>
              </a:ext>
            </a:extLst>
          </p:cNvPr>
          <p:cNvSpPr/>
          <p:nvPr/>
        </p:nvSpPr>
        <p:spPr>
          <a:xfrm>
            <a:off x="9615292" y="2819243"/>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5181ED0C-F354-20B0-ADDB-F261AA72182A}"/>
              </a:ext>
            </a:extLst>
          </p:cNvPr>
          <p:cNvSpPr/>
          <p:nvPr/>
        </p:nvSpPr>
        <p:spPr>
          <a:xfrm>
            <a:off x="8685204" y="2292819"/>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Connector 30">
            <a:extLst>
              <a:ext uri="{FF2B5EF4-FFF2-40B4-BE49-F238E27FC236}">
                <a16:creationId xmlns:a16="http://schemas.microsoft.com/office/drawing/2014/main" id="{520BE1C5-BC00-6ED7-775D-FA06E68A9C75}"/>
              </a:ext>
            </a:extLst>
          </p:cNvPr>
          <p:cNvCxnSpPr>
            <a:stCxn id="7" idx="4"/>
            <a:endCxn id="8" idx="0"/>
          </p:cNvCxnSpPr>
          <p:nvPr/>
        </p:nvCxnSpPr>
        <p:spPr>
          <a:xfrm flipH="1">
            <a:off x="2742927" y="2786298"/>
            <a:ext cx="545870" cy="1925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BAAEA07-1221-0DE8-9C0C-F3E630A2A041}"/>
              </a:ext>
            </a:extLst>
          </p:cNvPr>
          <p:cNvCxnSpPr>
            <a:cxnSpLocks/>
            <a:stCxn id="7" idx="4"/>
            <a:endCxn id="9" idx="0"/>
          </p:cNvCxnSpPr>
          <p:nvPr/>
        </p:nvCxnSpPr>
        <p:spPr>
          <a:xfrm>
            <a:off x="3288797" y="2786298"/>
            <a:ext cx="542556" cy="1925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8C13004-C14A-F3E3-C8DE-F17C24D8799F}"/>
              </a:ext>
            </a:extLst>
          </p:cNvPr>
          <p:cNvCxnSpPr>
            <a:cxnSpLocks/>
            <a:stCxn id="8" idx="4"/>
            <a:endCxn id="11" idx="0"/>
          </p:cNvCxnSpPr>
          <p:nvPr/>
        </p:nvCxnSpPr>
        <p:spPr>
          <a:xfrm>
            <a:off x="2742927" y="3436001"/>
            <a:ext cx="545870" cy="2826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8EB46DB-4D0D-E2A1-3E1A-43F5975335E9}"/>
              </a:ext>
            </a:extLst>
          </p:cNvPr>
          <p:cNvCxnSpPr>
            <a:cxnSpLocks/>
            <a:stCxn id="8" idx="4"/>
            <a:endCxn id="10" idx="0"/>
          </p:cNvCxnSpPr>
          <p:nvPr/>
        </p:nvCxnSpPr>
        <p:spPr>
          <a:xfrm flipH="1">
            <a:off x="2060742" y="3436001"/>
            <a:ext cx="682185" cy="2826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88EF2DBE-1906-D451-97C5-2E0B85E3AEFE}"/>
              </a:ext>
            </a:extLst>
          </p:cNvPr>
          <p:cNvCxnSpPr>
            <a:cxnSpLocks/>
            <a:stCxn id="9" idx="4"/>
            <a:endCxn id="10" idx="0"/>
          </p:cNvCxnSpPr>
          <p:nvPr/>
        </p:nvCxnSpPr>
        <p:spPr>
          <a:xfrm flipH="1">
            <a:off x="2060742" y="3436001"/>
            <a:ext cx="1770611" cy="2826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85589AD-E213-46B6-8999-A7FD8FF24520}"/>
              </a:ext>
            </a:extLst>
          </p:cNvPr>
          <p:cNvCxnSpPr>
            <a:cxnSpLocks/>
            <a:stCxn id="9" idx="4"/>
            <a:endCxn id="11" idx="0"/>
          </p:cNvCxnSpPr>
          <p:nvPr/>
        </p:nvCxnSpPr>
        <p:spPr>
          <a:xfrm flipH="1">
            <a:off x="3288797" y="3436001"/>
            <a:ext cx="542556" cy="2826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EAD515B-94DF-32A5-AFAA-15983C5B4B7A}"/>
              </a:ext>
            </a:extLst>
          </p:cNvPr>
          <p:cNvCxnSpPr>
            <a:cxnSpLocks/>
            <a:stCxn id="9" idx="4"/>
            <a:endCxn id="12" idx="0"/>
          </p:cNvCxnSpPr>
          <p:nvPr/>
        </p:nvCxnSpPr>
        <p:spPr>
          <a:xfrm>
            <a:off x="3831353" y="3436001"/>
            <a:ext cx="549183" cy="2826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03D1F43-68E4-C077-AFD3-59DE0A097977}"/>
              </a:ext>
            </a:extLst>
          </p:cNvPr>
          <p:cNvCxnSpPr>
            <a:cxnSpLocks/>
            <a:stCxn id="8" idx="4"/>
            <a:endCxn id="12" idx="0"/>
          </p:cNvCxnSpPr>
          <p:nvPr/>
        </p:nvCxnSpPr>
        <p:spPr>
          <a:xfrm>
            <a:off x="2742927" y="3436001"/>
            <a:ext cx="1637609" cy="2826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A8C085ED-E185-8650-9E64-3FA4820248CB}"/>
              </a:ext>
            </a:extLst>
          </p:cNvPr>
          <p:cNvCxnSpPr>
            <a:cxnSpLocks/>
            <a:stCxn id="17" idx="5"/>
            <a:endCxn id="24" idx="2"/>
          </p:cNvCxnSpPr>
          <p:nvPr/>
        </p:nvCxnSpPr>
        <p:spPr>
          <a:xfrm>
            <a:off x="8166077" y="3199172"/>
            <a:ext cx="1820461" cy="69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DEE8C5A-24A2-B1B1-C3CB-198001B998A5}"/>
              </a:ext>
            </a:extLst>
          </p:cNvPr>
          <p:cNvCxnSpPr>
            <a:cxnSpLocks/>
            <a:stCxn id="19" idx="6"/>
            <a:endCxn id="24" idx="2"/>
          </p:cNvCxnSpPr>
          <p:nvPr/>
        </p:nvCxnSpPr>
        <p:spPr>
          <a:xfrm>
            <a:off x="7927432" y="3893020"/>
            <a:ext cx="20591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E2E3449F-09FB-C5A0-E786-4347693DA7A3}"/>
              </a:ext>
            </a:extLst>
          </p:cNvPr>
          <p:cNvCxnSpPr>
            <a:cxnSpLocks/>
            <a:stCxn id="20" idx="7"/>
            <a:endCxn id="25" idx="3"/>
          </p:cNvCxnSpPr>
          <p:nvPr/>
        </p:nvCxnSpPr>
        <p:spPr>
          <a:xfrm flipV="1">
            <a:off x="8166077" y="3209488"/>
            <a:ext cx="1516170" cy="1355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7419F121-E8AD-DE72-7095-439F84703CBD}"/>
              </a:ext>
            </a:extLst>
          </p:cNvPr>
          <p:cNvCxnSpPr>
            <a:cxnSpLocks/>
            <a:stCxn id="21" idx="0"/>
            <a:endCxn id="26" idx="4"/>
          </p:cNvCxnSpPr>
          <p:nvPr/>
        </p:nvCxnSpPr>
        <p:spPr>
          <a:xfrm flipV="1">
            <a:off x="8913804" y="2750019"/>
            <a:ext cx="0" cy="227275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2B699812-5E23-632D-9C98-7DB7DD5B8485}"/>
              </a:ext>
            </a:extLst>
          </p:cNvPr>
          <p:cNvCxnSpPr>
            <a:cxnSpLocks/>
            <a:stCxn id="22" idx="1"/>
            <a:endCxn id="19" idx="6"/>
          </p:cNvCxnSpPr>
          <p:nvPr/>
        </p:nvCxnSpPr>
        <p:spPr>
          <a:xfrm flipH="1" flipV="1">
            <a:off x="7927432" y="3893020"/>
            <a:ext cx="1748853" cy="67191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19DB4C75-F74B-AD9C-DBE3-EBC05E84159A}"/>
              </a:ext>
            </a:extLst>
          </p:cNvPr>
          <p:cNvCxnSpPr>
            <a:cxnSpLocks/>
            <a:stCxn id="22" idx="1"/>
            <a:endCxn id="20" idx="7"/>
          </p:cNvCxnSpPr>
          <p:nvPr/>
        </p:nvCxnSpPr>
        <p:spPr>
          <a:xfrm flipH="1">
            <a:off x="8166077" y="4564935"/>
            <a:ext cx="151020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82118832-29F4-83B1-997E-C50FDFA4A9C7}"/>
              </a:ext>
            </a:extLst>
          </p:cNvPr>
          <p:cNvCxnSpPr>
            <a:cxnSpLocks/>
            <a:stCxn id="22" idx="1"/>
            <a:endCxn id="25" idx="3"/>
          </p:cNvCxnSpPr>
          <p:nvPr/>
        </p:nvCxnSpPr>
        <p:spPr>
          <a:xfrm flipV="1">
            <a:off x="9676285" y="3209488"/>
            <a:ext cx="5962" cy="13554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0C46BB82-67ED-BA1F-25DF-38312F18D430}"/>
              </a:ext>
            </a:extLst>
          </p:cNvPr>
          <p:cNvCxnSpPr>
            <a:cxnSpLocks/>
            <a:stCxn id="17" idx="5"/>
            <a:endCxn id="25" idx="3"/>
          </p:cNvCxnSpPr>
          <p:nvPr/>
        </p:nvCxnSpPr>
        <p:spPr>
          <a:xfrm>
            <a:off x="8166077" y="3199172"/>
            <a:ext cx="1516170" cy="103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48ECC6DB-8975-CFA9-0A15-F9153F9A7684}"/>
              </a:ext>
            </a:extLst>
          </p:cNvPr>
          <p:cNvCxnSpPr>
            <a:cxnSpLocks/>
            <a:stCxn id="17" idx="5"/>
            <a:endCxn id="20" idx="7"/>
          </p:cNvCxnSpPr>
          <p:nvPr/>
        </p:nvCxnSpPr>
        <p:spPr>
          <a:xfrm>
            <a:off x="8166077" y="3199172"/>
            <a:ext cx="0" cy="13657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6C34B976-79BC-1E2D-0E9B-14358F747BB1}"/>
              </a:ext>
            </a:extLst>
          </p:cNvPr>
          <p:cNvCxnSpPr>
            <a:cxnSpLocks/>
            <a:stCxn id="17" idx="5"/>
            <a:endCxn id="22" idx="1"/>
          </p:cNvCxnSpPr>
          <p:nvPr/>
        </p:nvCxnSpPr>
        <p:spPr>
          <a:xfrm>
            <a:off x="8166077" y="3199172"/>
            <a:ext cx="1510208" cy="136576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443CC8A1-ADCB-03BD-987B-F5BDD54C24A5}"/>
              </a:ext>
            </a:extLst>
          </p:cNvPr>
          <p:cNvCxnSpPr>
            <a:cxnSpLocks/>
            <a:stCxn id="26" idx="4"/>
            <a:endCxn id="19" idx="6"/>
          </p:cNvCxnSpPr>
          <p:nvPr/>
        </p:nvCxnSpPr>
        <p:spPr>
          <a:xfrm flipH="1">
            <a:off x="7927432" y="2750019"/>
            <a:ext cx="986372" cy="11430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E58430BB-851E-6757-9036-7311682319D6}"/>
              </a:ext>
            </a:extLst>
          </p:cNvPr>
          <p:cNvCxnSpPr>
            <a:cxnSpLocks/>
            <a:stCxn id="21" idx="0"/>
            <a:endCxn id="19" idx="6"/>
          </p:cNvCxnSpPr>
          <p:nvPr/>
        </p:nvCxnSpPr>
        <p:spPr>
          <a:xfrm flipH="1" flipV="1">
            <a:off x="7927432" y="3893020"/>
            <a:ext cx="986372" cy="112974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701DAD95-E3EF-7BBA-CA55-6DE72BA548DA}"/>
              </a:ext>
            </a:extLst>
          </p:cNvPr>
          <p:cNvCxnSpPr>
            <a:cxnSpLocks/>
            <a:stCxn id="25" idx="3"/>
            <a:endCxn id="19" idx="6"/>
          </p:cNvCxnSpPr>
          <p:nvPr/>
        </p:nvCxnSpPr>
        <p:spPr>
          <a:xfrm flipH="1">
            <a:off x="7927432" y="3209488"/>
            <a:ext cx="1754815" cy="68353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91CD754E-6AC4-B09A-8348-C5B694B42915}"/>
              </a:ext>
            </a:extLst>
          </p:cNvPr>
          <p:cNvCxnSpPr>
            <a:cxnSpLocks/>
            <a:stCxn id="26" idx="4"/>
            <a:endCxn id="20" idx="7"/>
          </p:cNvCxnSpPr>
          <p:nvPr/>
        </p:nvCxnSpPr>
        <p:spPr>
          <a:xfrm flipH="1">
            <a:off x="8166077" y="2750019"/>
            <a:ext cx="747727" cy="18149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24986005-D911-6A8A-6CCC-7D94AC26752A}"/>
              </a:ext>
            </a:extLst>
          </p:cNvPr>
          <p:cNvCxnSpPr>
            <a:cxnSpLocks/>
            <a:stCxn id="24" idx="2"/>
            <a:endCxn id="20" idx="7"/>
          </p:cNvCxnSpPr>
          <p:nvPr/>
        </p:nvCxnSpPr>
        <p:spPr>
          <a:xfrm flipH="1">
            <a:off x="8166077" y="3893020"/>
            <a:ext cx="1820461" cy="67191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FEB3800B-A107-7378-D6CF-EDB3AAE3529D}"/>
              </a:ext>
            </a:extLst>
          </p:cNvPr>
          <p:cNvCxnSpPr>
            <a:cxnSpLocks/>
            <a:stCxn id="24" idx="2"/>
            <a:endCxn id="21" idx="0"/>
          </p:cNvCxnSpPr>
          <p:nvPr/>
        </p:nvCxnSpPr>
        <p:spPr>
          <a:xfrm flipH="1">
            <a:off x="8913804" y="3893020"/>
            <a:ext cx="1072734" cy="112974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B846F76B-EF90-AE05-99EE-1D0E138F308B}"/>
              </a:ext>
            </a:extLst>
          </p:cNvPr>
          <p:cNvCxnSpPr>
            <a:cxnSpLocks/>
            <a:stCxn id="25" idx="3"/>
            <a:endCxn id="21" idx="0"/>
          </p:cNvCxnSpPr>
          <p:nvPr/>
        </p:nvCxnSpPr>
        <p:spPr>
          <a:xfrm flipH="1">
            <a:off x="8913804" y="3209488"/>
            <a:ext cx="768443" cy="181328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898B2214-9032-0392-E9ED-40373FFEA9F7}"/>
              </a:ext>
            </a:extLst>
          </p:cNvPr>
          <p:cNvCxnSpPr>
            <a:cxnSpLocks/>
            <a:stCxn id="17" idx="5"/>
            <a:endCxn id="21" idx="0"/>
          </p:cNvCxnSpPr>
          <p:nvPr/>
        </p:nvCxnSpPr>
        <p:spPr>
          <a:xfrm>
            <a:off x="8166077" y="3199172"/>
            <a:ext cx="747727" cy="18235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1FC3134E-AA9D-FA01-AA49-15D2165E89DD}"/>
              </a:ext>
            </a:extLst>
          </p:cNvPr>
          <p:cNvCxnSpPr>
            <a:cxnSpLocks/>
            <a:stCxn id="26" idx="4"/>
            <a:endCxn id="22" idx="1"/>
          </p:cNvCxnSpPr>
          <p:nvPr/>
        </p:nvCxnSpPr>
        <p:spPr>
          <a:xfrm>
            <a:off x="8913804" y="2750019"/>
            <a:ext cx="762481" cy="18149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19276E28-2678-E989-DC05-C4C4C483F679}"/>
              </a:ext>
            </a:extLst>
          </p:cNvPr>
          <p:cNvCxnSpPr>
            <a:cxnSpLocks/>
            <a:stCxn id="26" idx="4"/>
            <a:endCxn id="24" idx="2"/>
          </p:cNvCxnSpPr>
          <p:nvPr/>
        </p:nvCxnSpPr>
        <p:spPr>
          <a:xfrm>
            <a:off x="8913804" y="2750019"/>
            <a:ext cx="1072734" cy="114300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E9FC0572-7628-421F-282A-1C9275E41800}"/>
              </a:ext>
            </a:extLst>
          </p:cNvPr>
          <p:cNvSpPr/>
          <p:nvPr/>
        </p:nvSpPr>
        <p:spPr>
          <a:xfrm>
            <a:off x="3060197" y="2329098"/>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DA069B50-C4C8-27E2-ECEB-98E79D32B423}"/>
              </a:ext>
            </a:extLst>
          </p:cNvPr>
          <p:cNvSpPr/>
          <p:nvPr/>
        </p:nvSpPr>
        <p:spPr>
          <a:xfrm>
            <a:off x="2514327" y="2978801"/>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F7702447-15B2-ACAB-4152-70C2343CF7A0}"/>
              </a:ext>
            </a:extLst>
          </p:cNvPr>
          <p:cNvSpPr/>
          <p:nvPr/>
        </p:nvSpPr>
        <p:spPr>
          <a:xfrm>
            <a:off x="3602753" y="2978801"/>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8" name="Straight Connector 157">
            <a:extLst>
              <a:ext uri="{FF2B5EF4-FFF2-40B4-BE49-F238E27FC236}">
                <a16:creationId xmlns:a16="http://schemas.microsoft.com/office/drawing/2014/main" id="{14E8BEA9-D588-2A58-A4A0-142315516599}"/>
              </a:ext>
            </a:extLst>
          </p:cNvPr>
          <p:cNvCxnSpPr>
            <a:cxnSpLocks/>
            <a:stCxn id="11" idx="4"/>
            <a:endCxn id="156" idx="0"/>
          </p:cNvCxnSpPr>
          <p:nvPr/>
        </p:nvCxnSpPr>
        <p:spPr>
          <a:xfrm>
            <a:off x="3288797" y="4175834"/>
            <a:ext cx="487379"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4722672B-5919-5213-328F-A298812C7819}"/>
              </a:ext>
            </a:extLst>
          </p:cNvPr>
          <p:cNvCxnSpPr>
            <a:cxnSpLocks/>
            <a:stCxn id="11" idx="4"/>
            <a:endCxn id="155" idx="0"/>
          </p:cNvCxnSpPr>
          <p:nvPr/>
        </p:nvCxnSpPr>
        <p:spPr>
          <a:xfrm flipH="1">
            <a:off x="2651726" y="4175834"/>
            <a:ext cx="637071"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61C9E18-C7AE-B1CA-E692-63E11615DE5B}"/>
              </a:ext>
            </a:extLst>
          </p:cNvPr>
          <p:cNvCxnSpPr>
            <a:cxnSpLocks/>
            <a:stCxn id="11" idx="4"/>
            <a:endCxn id="154" idx="0"/>
          </p:cNvCxnSpPr>
          <p:nvPr/>
        </p:nvCxnSpPr>
        <p:spPr>
          <a:xfrm flipH="1">
            <a:off x="1563300" y="4175834"/>
            <a:ext cx="1725497"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5BC3E086-B136-AD7C-F0E3-658E97046212}"/>
              </a:ext>
            </a:extLst>
          </p:cNvPr>
          <p:cNvCxnSpPr>
            <a:cxnSpLocks/>
            <a:stCxn id="11" idx="4"/>
            <a:endCxn id="157" idx="0"/>
          </p:cNvCxnSpPr>
          <p:nvPr/>
        </p:nvCxnSpPr>
        <p:spPr>
          <a:xfrm>
            <a:off x="3288797" y="4175834"/>
            <a:ext cx="1575805"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A016018C-FD76-E8B0-D306-855A5C38EB8C}"/>
              </a:ext>
            </a:extLst>
          </p:cNvPr>
          <p:cNvCxnSpPr>
            <a:cxnSpLocks/>
            <a:stCxn id="12" idx="4"/>
            <a:endCxn id="157" idx="0"/>
          </p:cNvCxnSpPr>
          <p:nvPr/>
        </p:nvCxnSpPr>
        <p:spPr>
          <a:xfrm>
            <a:off x="4380536" y="4175834"/>
            <a:ext cx="484066"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A8CA7358-63D5-4E4F-1EE1-B0F18D18DFC7}"/>
              </a:ext>
            </a:extLst>
          </p:cNvPr>
          <p:cNvCxnSpPr>
            <a:cxnSpLocks/>
            <a:stCxn id="12" idx="4"/>
            <a:endCxn id="156" idx="0"/>
          </p:cNvCxnSpPr>
          <p:nvPr/>
        </p:nvCxnSpPr>
        <p:spPr>
          <a:xfrm flipH="1">
            <a:off x="3776176" y="4175834"/>
            <a:ext cx="604360"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19BCD17-F9F1-A011-195E-0DB4B950A0B6}"/>
              </a:ext>
            </a:extLst>
          </p:cNvPr>
          <p:cNvCxnSpPr>
            <a:cxnSpLocks/>
            <a:stCxn id="12" idx="4"/>
            <a:endCxn id="155" idx="0"/>
          </p:cNvCxnSpPr>
          <p:nvPr/>
        </p:nvCxnSpPr>
        <p:spPr>
          <a:xfrm flipH="1">
            <a:off x="2651726" y="4175834"/>
            <a:ext cx="1728810"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279FC57F-E8FC-E047-14D4-EC00D3B2F761}"/>
              </a:ext>
            </a:extLst>
          </p:cNvPr>
          <p:cNvCxnSpPr>
            <a:cxnSpLocks/>
            <a:stCxn id="12" idx="4"/>
            <a:endCxn id="154" idx="0"/>
          </p:cNvCxnSpPr>
          <p:nvPr/>
        </p:nvCxnSpPr>
        <p:spPr>
          <a:xfrm flipH="1">
            <a:off x="1563300" y="4175834"/>
            <a:ext cx="2817236"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57E86EF7-C7B3-A619-67C6-FF1FD5D05C44}"/>
              </a:ext>
            </a:extLst>
          </p:cNvPr>
          <p:cNvCxnSpPr>
            <a:cxnSpLocks/>
            <a:stCxn id="10" idx="4"/>
            <a:endCxn id="154" idx="0"/>
          </p:cNvCxnSpPr>
          <p:nvPr/>
        </p:nvCxnSpPr>
        <p:spPr>
          <a:xfrm flipH="1">
            <a:off x="1563300" y="4175834"/>
            <a:ext cx="497442"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0385DE4C-6230-7F9E-1D3F-D0D1509DE455}"/>
              </a:ext>
            </a:extLst>
          </p:cNvPr>
          <p:cNvCxnSpPr>
            <a:cxnSpLocks/>
            <a:stCxn id="10" idx="4"/>
            <a:endCxn id="155" idx="0"/>
          </p:cNvCxnSpPr>
          <p:nvPr/>
        </p:nvCxnSpPr>
        <p:spPr>
          <a:xfrm>
            <a:off x="2060742" y="4175834"/>
            <a:ext cx="590984"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1095284F-5EB0-856E-A50D-CDB616FE8633}"/>
              </a:ext>
            </a:extLst>
          </p:cNvPr>
          <p:cNvCxnSpPr>
            <a:cxnSpLocks/>
            <a:stCxn id="10" idx="4"/>
            <a:endCxn id="156" idx="0"/>
          </p:cNvCxnSpPr>
          <p:nvPr/>
        </p:nvCxnSpPr>
        <p:spPr>
          <a:xfrm>
            <a:off x="2060742" y="4175834"/>
            <a:ext cx="1715434"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31AE2958-DC44-94E4-0BBC-F46F0E8E7E7F}"/>
              </a:ext>
            </a:extLst>
          </p:cNvPr>
          <p:cNvCxnSpPr>
            <a:cxnSpLocks/>
            <a:stCxn id="10" idx="4"/>
            <a:endCxn id="157" idx="0"/>
          </p:cNvCxnSpPr>
          <p:nvPr/>
        </p:nvCxnSpPr>
        <p:spPr>
          <a:xfrm>
            <a:off x="2060742" y="4175834"/>
            <a:ext cx="2803860" cy="4116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6309DA4C-14B5-D284-161D-73F134A4FF5E}"/>
              </a:ext>
            </a:extLst>
          </p:cNvPr>
          <p:cNvSpPr/>
          <p:nvPr/>
        </p:nvSpPr>
        <p:spPr>
          <a:xfrm>
            <a:off x="1832142" y="3718634"/>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F45A1E1E-B146-BB4D-76DE-828D6F3AFBD6}"/>
              </a:ext>
            </a:extLst>
          </p:cNvPr>
          <p:cNvSpPr/>
          <p:nvPr/>
        </p:nvSpPr>
        <p:spPr>
          <a:xfrm>
            <a:off x="3060197" y="3718634"/>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61B0F4C4-12F7-7ECD-1BDD-C30981D2C3CA}"/>
              </a:ext>
            </a:extLst>
          </p:cNvPr>
          <p:cNvSpPr/>
          <p:nvPr/>
        </p:nvSpPr>
        <p:spPr>
          <a:xfrm>
            <a:off x="4151936" y="3718634"/>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309A5E48-74E3-5D85-DEA7-ACBBDB400AA1}"/>
              </a:ext>
            </a:extLst>
          </p:cNvPr>
          <p:cNvSpPr/>
          <p:nvPr/>
        </p:nvSpPr>
        <p:spPr>
          <a:xfrm>
            <a:off x="1334700" y="4587523"/>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AF4FEBB8-9D96-E7F3-9BFB-6A4DD295DC50}"/>
              </a:ext>
            </a:extLst>
          </p:cNvPr>
          <p:cNvSpPr/>
          <p:nvPr/>
        </p:nvSpPr>
        <p:spPr>
          <a:xfrm>
            <a:off x="2423126" y="4587523"/>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Oval 155">
            <a:extLst>
              <a:ext uri="{FF2B5EF4-FFF2-40B4-BE49-F238E27FC236}">
                <a16:creationId xmlns:a16="http://schemas.microsoft.com/office/drawing/2014/main" id="{6039B7D8-299D-981E-430E-D5D95D9C38AC}"/>
              </a:ext>
            </a:extLst>
          </p:cNvPr>
          <p:cNvSpPr/>
          <p:nvPr/>
        </p:nvSpPr>
        <p:spPr>
          <a:xfrm>
            <a:off x="3547576" y="4587523"/>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Oval 156">
            <a:extLst>
              <a:ext uri="{FF2B5EF4-FFF2-40B4-BE49-F238E27FC236}">
                <a16:creationId xmlns:a16="http://schemas.microsoft.com/office/drawing/2014/main" id="{E6AF5B59-191D-85F9-0507-A95C66A468DD}"/>
              </a:ext>
            </a:extLst>
          </p:cNvPr>
          <p:cNvSpPr/>
          <p:nvPr/>
        </p:nvSpPr>
        <p:spPr>
          <a:xfrm>
            <a:off x="4636002" y="4587523"/>
            <a:ext cx="457200" cy="457200"/>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TextBox 193">
            <a:extLst>
              <a:ext uri="{FF2B5EF4-FFF2-40B4-BE49-F238E27FC236}">
                <a16:creationId xmlns:a16="http://schemas.microsoft.com/office/drawing/2014/main" id="{D3EA282F-1088-0E0A-F624-63A53555D0AE}"/>
              </a:ext>
            </a:extLst>
          </p:cNvPr>
          <p:cNvSpPr txBox="1"/>
          <p:nvPr/>
        </p:nvSpPr>
        <p:spPr>
          <a:xfrm>
            <a:off x="625554" y="2190445"/>
            <a:ext cx="146232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Top Down</a:t>
            </a:r>
          </a:p>
        </p:txBody>
      </p:sp>
      <p:sp>
        <p:nvSpPr>
          <p:cNvPr id="195" name="TextBox 194">
            <a:extLst>
              <a:ext uri="{FF2B5EF4-FFF2-40B4-BE49-F238E27FC236}">
                <a16:creationId xmlns:a16="http://schemas.microsoft.com/office/drawing/2014/main" id="{F33FC3B1-3F3D-B32A-1F77-1BB73DF273F3}"/>
              </a:ext>
            </a:extLst>
          </p:cNvPr>
          <p:cNvSpPr txBox="1"/>
          <p:nvPr/>
        </p:nvSpPr>
        <p:spPr>
          <a:xfrm>
            <a:off x="6325468" y="2189101"/>
            <a:ext cx="1580689"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Bottom Up</a:t>
            </a:r>
          </a:p>
        </p:txBody>
      </p:sp>
      <p:sp>
        <p:nvSpPr>
          <p:cNvPr id="196" name="TextBox 195">
            <a:extLst>
              <a:ext uri="{FF2B5EF4-FFF2-40B4-BE49-F238E27FC236}">
                <a16:creationId xmlns:a16="http://schemas.microsoft.com/office/drawing/2014/main" id="{62D5232D-0415-0BB4-9DD8-68C4E6792548}"/>
              </a:ext>
            </a:extLst>
          </p:cNvPr>
          <p:cNvSpPr txBox="1"/>
          <p:nvPr/>
        </p:nvSpPr>
        <p:spPr>
          <a:xfrm>
            <a:off x="6325469" y="5682074"/>
            <a:ext cx="4503244"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Individual teams share data and data are aggregated as needed (post hoc)</a:t>
            </a:r>
          </a:p>
        </p:txBody>
      </p:sp>
      <p:sp>
        <p:nvSpPr>
          <p:cNvPr id="197" name="TextBox 196">
            <a:extLst>
              <a:ext uri="{FF2B5EF4-FFF2-40B4-BE49-F238E27FC236}">
                <a16:creationId xmlns:a16="http://schemas.microsoft.com/office/drawing/2014/main" id="{77B5E001-7BC9-35FF-8C51-3D41F2AA18C1}"/>
              </a:ext>
            </a:extLst>
          </p:cNvPr>
          <p:cNvSpPr txBox="1"/>
          <p:nvPr/>
        </p:nvSpPr>
        <p:spPr>
          <a:xfrm>
            <a:off x="775337" y="5376696"/>
            <a:ext cx="4979841"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Coordinated data collection and sharing between consortia (a priori)</a:t>
            </a:r>
          </a:p>
        </p:txBody>
      </p:sp>
    </p:spTree>
    <p:extLst>
      <p:ext uri="{BB962C8B-B14F-4D97-AF65-F5344CB8AC3E}">
        <p14:creationId xmlns:p14="http://schemas.microsoft.com/office/powerpoint/2010/main" val="4102178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92A9B5-1570-F81E-271E-EBB80EB674EF}"/>
              </a:ext>
            </a:extLst>
          </p:cNvPr>
          <p:cNvSpPr>
            <a:spLocks noGrp="1"/>
          </p:cNvSpPr>
          <p:nvPr>
            <p:ph type="title"/>
          </p:nvPr>
        </p:nvSpPr>
        <p:spPr/>
        <p:txBody>
          <a:bodyPr/>
          <a:lstStyle/>
          <a:p>
            <a:r>
              <a:rPr lang="en-US" dirty="0">
                <a:solidFill>
                  <a:schemeClr val="accent3"/>
                </a:solidFill>
              </a:rPr>
              <a:t>3. Improving Transparency and Reproducibility</a:t>
            </a:r>
          </a:p>
        </p:txBody>
      </p:sp>
      <p:sp>
        <p:nvSpPr>
          <p:cNvPr id="4" name="TextBox 3">
            <a:extLst>
              <a:ext uri="{FF2B5EF4-FFF2-40B4-BE49-F238E27FC236}">
                <a16:creationId xmlns:a16="http://schemas.microsoft.com/office/drawing/2014/main" id="{C1E03756-F895-BAE1-77F0-F1A27B50B2D1}"/>
              </a:ext>
            </a:extLst>
          </p:cNvPr>
          <p:cNvSpPr txBox="1"/>
          <p:nvPr/>
        </p:nvSpPr>
        <p:spPr>
          <a:xfrm>
            <a:off x="506413" y="1972684"/>
            <a:ext cx="5486400" cy="1754326"/>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Recently, there have been notable </a:t>
            </a:r>
            <a:r>
              <a:rPr kumimoji="0" lang="en-US" sz="2200" b="1" i="0" u="none" strike="noStrike" kern="1200" cap="none" spc="0" normalizeH="0" baseline="0" noProof="0" dirty="0">
                <a:ln>
                  <a:noFill/>
                </a:ln>
                <a:solidFill>
                  <a:srgbClr val="29AF8C"/>
                </a:solidFill>
                <a:effectLst/>
                <a:uLnTx/>
                <a:uFillTx/>
                <a:latin typeface="Calibri" panose="020F0502020204030204"/>
                <a:ea typeface="+mn-ea"/>
                <a:cs typeface="+mn-cs"/>
              </a:rPr>
              <a:t>replication failures</a:t>
            </a: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 in many areas of science and medicine</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[e.g., OSC, 2015; Errington et al., 2014; Prinz et al., 2011]</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6">
            <a:extLst>
              <a:ext uri="{FF2B5EF4-FFF2-40B4-BE49-F238E27FC236}">
                <a16:creationId xmlns:a16="http://schemas.microsoft.com/office/drawing/2014/main" id="{6749DEDA-35A6-071F-209A-EC2BB78BFDC5}"/>
              </a:ext>
            </a:extLst>
          </p:cNvPr>
          <p:cNvGraphicFramePr>
            <a:graphicFrameLocks/>
          </p:cNvGraphicFramePr>
          <p:nvPr/>
        </p:nvGraphicFramePr>
        <p:xfrm>
          <a:off x="506414" y="4288873"/>
          <a:ext cx="11282175" cy="1483360"/>
        </p:xfrm>
        <a:graphic>
          <a:graphicData uri="http://schemas.openxmlformats.org/drawingml/2006/table">
            <a:tbl>
              <a:tblPr firstRow="1" bandRow="1">
                <a:tableStyleId>{5C22544A-7EE6-4342-B048-85BDC9FD1C3A}</a:tableStyleId>
              </a:tblPr>
              <a:tblGrid>
                <a:gridCol w="2865275">
                  <a:extLst>
                    <a:ext uri="{9D8B030D-6E8A-4147-A177-3AD203B41FA5}">
                      <a16:colId xmlns:a16="http://schemas.microsoft.com/office/drawing/2014/main" val="2986769631"/>
                    </a:ext>
                  </a:extLst>
                </a:gridCol>
                <a:gridCol w="1647595">
                  <a:extLst>
                    <a:ext uri="{9D8B030D-6E8A-4147-A177-3AD203B41FA5}">
                      <a16:colId xmlns:a16="http://schemas.microsoft.com/office/drawing/2014/main" val="3248917688"/>
                    </a:ext>
                  </a:extLst>
                </a:gridCol>
                <a:gridCol w="2256435">
                  <a:extLst>
                    <a:ext uri="{9D8B030D-6E8A-4147-A177-3AD203B41FA5}">
                      <a16:colId xmlns:a16="http://schemas.microsoft.com/office/drawing/2014/main" val="1410511299"/>
                    </a:ext>
                  </a:extLst>
                </a:gridCol>
                <a:gridCol w="2256435">
                  <a:extLst>
                    <a:ext uri="{9D8B030D-6E8A-4147-A177-3AD203B41FA5}">
                      <a16:colId xmlns:a16="http://schemas.microsoft.com/office/drawing/2014/main" val="1355108019"/>
                    </a:ext>
                  </a:extLst>
                </a:gridCol>
                <a:gridCol w="2256435">
                  <a:extLst>
                    <a:ext uri="{9D8B030D-6E8A-4147-A177-3AD203B41FA5}">
                      <a16:colId xmlns:a16="http://schemas.microsoft.com/office/drawing/2014/main" val="4005604118"/>
                    </a:ext>
                  </a:extLst>
                </a:gridCol>
              </a:tblGrid>
              <a:tr h="370840">
                <a:tc>
                  <a:txBody>
                    <a:bodyPr/>
                    <a:lstStyle/>
                    <a:p>
                      <a:pPr algn="ctr"/>
                      <a:r>
                        <a:rPr lang="en-US" dirty="0"/>
                        <a:t>If the data are…</a:t>
                      </a:r>
                    </a:p>
                  </a:txBody>
                  <a:tcPr/>
                </a:tc>
                <a:tc gridSpan="2">
                  <a:txBody>
                    <a:bodyPr/>
                    <a:lstStyle/>
                    <a:p>
                      <a:pPr algn="ctr"/>
                      <a:r>
                        <a:rPr lang="en-US" dirty="0"/>
                        <a:t>Same</a:t>
                      </a:r>
                    </a:p>
                  </a:txBody>
                  <a:tcPr>
                    <a:solidFill>
                      <a:schemeClr val="accent3"/>
                    </a:solidFill>
                  </a:tcPr>
                </a:tc>
                <a:tc hMerge="1">
                  <a:txBody>
                    <a:bodyPr/>
                    <a:lstStyle/>
                    <a:p>
                      <a:pPr algn="ctr"/>
                      <a:endParaRPr lang="en-US" dirty="0"/>
                    </a:p>
                  </a:txBody>
                  <a:tcPr/>
                </a:tc>
                <a:tc gridSpan="2">
                  <a:txBody>
                    <a:bodyPr/>
                    <a:lstStyle/>
                    <a:p>
                      <a:pPr algn="ctr"/>
                      <a:r>
                        <a:rPr lang="en-US" dirty="0"/>
                        <a:t>Different</a:t>
                      </a:r>
                    </a:p>
                  </a:txBody>
                  <a:tcPr>
                    <a:solidFill>
                      <a:schemeClr val="accent6"/>
                    </a:solidFill>
                  </a:tcPr>
                </a:tc>
                <a:tc hMerge="1">
                  <a:txBody>
                    <a:bodyPr/>
                    <a:lstStyle/>
                    <a:p>
                      <a:pPr algn="ctr"/>
                      <a:endParaRPr lang="en-US" dirty="0"/>
                    </a:p>
                  </a:txBody>
                  <a:tcPr/>
                </a:tc>
                <a:extLst>
                  <a:ext uri="{0D108BD9-81ED-4DB2-BD59-A6C34878D82A}">
                    <a16:rowId xmlns:a16="http://schemas.microsoft.com/office/drawing/2014/main" val="121780450"/>
                  </a:ext>
                </a:extLst>
              </a:tr>
              <a:tr h="370840">
                <a:tc>
                  <a:txBody>
                    <a:bodyPr/>
                    <a:lstStyle/>
                    <a:p>
                      <a:r>
                        <a:rPr lang="en-US" dirty="0"/>
                        <a:t>And methods are…</a:t>
                      </a:r>
                    </a:p>
                  </a:txBody>
                  <a:tcPr/>
                </a:tc>
                <a:tc>
                  <a:txBody>
                    <a:bodyPr/>
                    <a:lstStyle/>
                    <a:p>
                      <a:pPr algn="ctr"/>
                      <a:r>
                        <a:rPr lang="en-US" dirty="0"/>
                        <a:t>Same </a:t>
                      </a:r>
                    </a:p>
                  </a:txBody>
                  <a:tcPr>
                    <a:lnB w="12700" cmpd="sng">
                      <a:noFill/>
                    </a:lnB>
                    <a:solidFill>
                      <a:schemeClr val="accent3">
                        <a:lumMod val="40000"/>
                        <a:lumOff val="60000"/>
                      </a:schemeClr>
                    </a:solidFill>
                  </a:tcPr>
                </a:tc>
                <a:tc>
                  <a:txBody>
                    <a:bodyPr/>
                    <a:lstStyle/>
                    <a:p>
                      <a:pPr algn="ctr"/>
                      <a:r>
                        <a:rPr lang="en-US" dirty="0"/>
                        <a:t>Different</a:t>
                      </a:r>
                    </a:p>
                  </a:txBody>
                  <a:tcPr>
                    <a:lnB w="12700" cmpd="sng">
                      <a:noFill/>
                    </a:lnB>
                    <a:solidFill>
                      <a:schemeClr val="accent3">
                        <a:lumMod val="40000"/>
                        <a:lumOff val="60000"/>
                      </a:schemeClr>
                    </a:solidFill>
                  </a:tcPr>
                </a:tc>
                <a:tc>
                  <a:txBody>
                    <a:bodyPr/>
                    <a:lstStyle/>
                    <a:p>
                      <a:pPr algn="ctr"/>
                      <a:r>
                        <a:rPr lang="en-US" dirty="0"/>
                        <a:t>Same</a:t>
                      </a:r>
                    </a:p>
                  </a:txBody>
                  <a:tcPr>
                    <a:solidFill>
                      <a:schemeClr val="accent6">
                        <a:lumMod val="60000"/>
                        <a:lumOff val="40000"/>
                      </a:schemeClr>
                    </a:solidFill>
                  </a:tcPr>
                </a:tc>
                <a:tc>
                  <a:txBody>
                    <a:bodyPr/>
                    <a:lstStyle/>
                    <a:p>
                      <a:pPr algn="ctr"/>
                      <a:r>
                        <a:rPr lang="en-US" dirty="0"/>
                        <a:t>Different</a:t>
                      </a:r>
                    </a:p>
                  </a:txBody>
                  <a:tcPr>
                    <a:solidFill>
                      <a:schemeClr val="accent6">
                        <a:lumMod val="60000"/>
                        <a:lumOff val="40000"/>
                      </a:schemeClr>
                    </a:solidFill>
                  </a:tcPr>
                </a:tc>
                <a:extLst>
                  <a:ext uri="{0D108BD9-81ED-4DB2-BD59-A6C34878D82A}">
                    <a16:rowId xmlns:a16="http://schemas.microsoft.com/office/drawing/2014/main" val="2951881345"/>
                  </a:ext>
                </a:extLst>
              </a:tr>
              <a:tr h="370840">
                <a:tc>
                  <a:txBody>
                    <a:bodyPr/>
                    <a:lstStyle/>
                    <a:p>
                      <a:r>
                        <a:rPr lang="en-US" dirty="0"/>
                        <a:t>And the result is…</a:t>
                      </a:r>
                    </a:p>
                  </a:txBody>
                  <a:tcPr>
                    <a:lnR w="12700" cmpd="sng">
                      <a:noFill/>
                    </a:lnR>
                  </a:tcPr>
                </a:tc>
                <a:tc>
                  <a:txBody>
                    <a:bodyPr/>
                    <a:lstStyle/>
                    <a:p>
                      <a:pPr algn="ctr"/>
                      <a:r>
                        <a:rPr lang="en-US" dirty="0"/>
                        <a:t>Same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dirty="0"/>
                        <a:t>Same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dirty="0"/>
                        <a:t>Same</a:t>
                      </a:r>
                    </a:p>
                  </a:txBody>
                  <a:tcPr>
                    <a:lnL w="12700" cmpd="sng">
                      <a:noFill/>
                    </a:lnL>
                    <a:solidFill>
                      <a:schemeClr val="accent6">
                        <a:lumMod val="20000"/>
                        <a:lumOff val="80000"/>
                      </a:schemeClr>
                    </a:solidFill>
                  </a:tcPr>
                </a:tc>
                <a:tc>
                  <a:txBody>
                    <a:bodyPr/>
                    <a:lstStyle/>
                    <a:p>
                      <a:pPr algn="ctr"/>
                      <a:r>
                        <a:rPr lang="en-US" dirty="0"/>
                        <a:t>Same</a:t>
                      </a:r>
                    </a:p>
                  </a:txBody>
                  <a:tcPr>
                    <a:solidFill>
                      <a:schemeClr val="accent6">
                        <a:lumMod val="20000"/>
                        <a:lumOff val="80000"/>
                      </a:schemeClr>
                    </a:solidFill>
                  </a:tcPr>
                </a:tc>
                <a:extLst>
                  <a:ext uri="{0D108BD9-81ED-4DB2-BD59-A6C34878D82A}">
                    <a16:rowId xmlns:a16="http://schemas.microsoft.com/office/drawing/2014/main" val="1068044429"/>
                  </a:ext>
                </a:extLst>
              </a:tr>
              <a:tr h="370840">
                <a:tc>
                  <a:txBody>
                    <a:bodyPr/>
                    <a:lstStyle/>
                    <a:p>
                      <a:r>
                        <a:rPr lang="en-US" dirty="0"/>
                        <a:t>Then the findings are…</a:t>
                      </a:r>
                    </a:p>
                  </a:txBody>
                  <a:tcPr/>
                </a:tc>
                <a:tc>
                  <a:txBody>
                    <a:bodyPr/>
                    <a:lstStyle/>
                    <a:p>
                      <a:pPr algn="ctr"/>
                      <a:r>
                        <a:rPr lang="en-US" b="1" i="1" dirty="0"/>
                        <a:t>Reproducible</a:t>
                      </a:r>
                    </a:p>
                  </a:txBody>
                  <a:tcPr>
                    <a:lnT w="12700" cmpd="sng">
                      <a:noFill/>
                    </a:lnT>
                    <a:solidFill>
                      <a:schemeClr val="accent3">
                        <a:lumMod val="40000"/>
                        <a:lumOff val="60000"/>
                      </a:schemeClr>
                    </a:solidFill>
                  </a:tcPr>
                </a:tc>
                <a:tc>
                  <a:txBody>
                    <a:bodyPr/>
                    <a:lstStyle/>
                    <a:p>
                      <a:pPr algn="ctr"/>
                      <a:r>
                        <a:rPr lang="en-US" b="1" i="1" dirty="0"/>
                        <a:t>Robust</a:t>
                      </a:r>
                    </a:p>
                  </a:txBody>
                  <a:tcPr>
                    <a:lnT w="12700" cmpd="sng">
                      <a:noFill/>
                    </a:lnT>
                    <a:solidFill>
                      <a:schemeClr val="accent3">
                        <a:lumMod val="40000"/>
                        <a:lumOff val="60000"/>
                      </a:schemeClr>
                    </a:solidFill>
                  </a:tcPr>
                </a:tc>
                <a:tc>
                  <a:txBody>
                    <a:bodyPr/>
                    <a:lstStyle/>
                    <a:p>
                      <a:pPr algn="ctr"/>
                      <a:r>
                        <a:rPr lang="en-US" b="1" i="1" dirty="0"/>
                        <a:t>Replicable</a:t>
                      </a:r>
                    </a:p>
                  </a:txBody>
                  <a:tcPr>
                    <a:solidFill>
                      <a:schemeClr val="accent6"/>
                    </a:solidFill>
                  </a:tcPr>
                </a:tc>
                <a:tc>
                  <a:txBody>
                    <a:bodyPr/>
                    <a:lstStyle/>
                    <a:p>
                      <a:pPr algn="ctr"/>
                      <a:r>
                        <a:rPr lang="en-US" b="1" i="1" dirty="0"/>
                        <a:t>Generalizable</a:t>
                      </a:r>
                    </a:p>
                  </a:txBody>
                  <a:tcPr>
                    <a:solidFill>
                      <a:schemeClr val="accent6"/>
                    </a:solidFill>
                  </a:tcPr>
                </a:tc>
                <a:extLst>
                  <a:ext uri="{0D108BD9-81ED-4DB2-BD59-A6C34878D82A}">
                    <a16:rowId xmlns:a16="http://schemas.microsoft.com/office/drawing/2014/main" val="2945155636"/>
                  </a:ext>
                </a:extLst>
              </a:tr>
            </a:tbl>
          </a:graphicData>
        </a:graphic>
      </p:graphicFrame>
      <p:sp>
        <p:nvSpPr>
          <p:cNvPr id="6" name="TextBox 5">
            <a:extLst>
              <a:ext uri="{FF2B5EF4-FFF2-40B4-BE49-F238E27FC236}">
                <a16:creationId xmlns:a16="http://schemas.microsoft.com/office/drawing/2014/main" id="{09852DA3-53F9-AD47-502E-E7A6F4D3D64C}"/>
              </a:ext>
            </a:extLst>
          </p:cNvPr>
          <p:cNvSpPr txBox="1"/>
          <p:nvPr/>
        </p:nvSpPr>
        <p:spPr>
          <a:xfrm>
            <a:off x="6199187" y="1972684"/>
            <a:ext cx="5486400" cy="2123658"/>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Poorly designed trials and poor statistical analyses undeniably contribute to research waste.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[e.g., Ioannidis et al., 2014]</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rPr>
              <a:t>Although the scope of the problem depends on how we define </a:t>
            </a:r>
            <a:r>
              <a:rPr kumimoji="0" lang="en-US" sz="2200" b="1" i="0" u="none" strike="noStrike" kern="1200" cap="none" spc="0" normalizeH="0" baseline="0" noProof="0" dirty="0">
                <a:ln>
                  <a:noFill/>
                </a:ln>
                <a:solidFill>
                  <a:srgbClr val="D58C2E"/>
                </a:solidFill>
                <a:effectLst/>
                <a:uLnTx/>
                <a:uFillTx/>
                <a:latin typeface="Calibri" panose="020F0502020204030204"/>
                <a:ea typeface="+mn-ea"/>
                <a:cs typeface="+mn-cs"/>
              </a:rPr>
              <a:t>“replication”.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[Patil, Peng, &amp; Leek, 2014]</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C77020A-0A97-1789-9B1A-C866AD0DFC8F}"/>
              </a:ext>
            </a:extLst>
          </p:cNvPr>
          <p:cNvSpPr txBox="1"/>
          <p:nvPr/>
        </p:nvSpPr>
        <p:spPr>
          <a:xfrm>
            <a:off x="506413" y="5846086"/>
            <a:ext cx="609600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[Lohse, 2024; Schloss, 2018]</a:t>
            </a:r>
          </a:p>
        </p:txBody>
      </p:sp>
    </p:spTree>
    <p:extLst>
      <p:ext uri="{BB962C8B-B14F-4D97-AF65-F5344CB8AC3E}">
        <p14:creationId xmlns:p14="http://schemas.microsoft.com/office/powerpoint/2010/main" val="1023750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C190A3-E6D6-C3B2-674D-A2EC9F0DB441}"/>
              </a:ext>
            </a:extLst>
          </p:cNvPr>
          <p:cNvSpPr>
            <a:spLocks noGrp="1"/>
          </p:cNvSpPr>
          <p:nvPr>
            <p:ph idx="1"/>
          </p:nvPr>
        </p:nvSpPr>
        <p:spPr/>
        <p:txBody>
          <a:bodyPr/>
          <a:lstStyle/>
          <a:p>
            <a:r>
              <a:rPr lang="en-US" b="1" dirty="0">
                <a:solidFill>
                  <a:schemeClr val="tx1">
                    <a:lumMod val="75000"/>
                  </a:schemeClr>
                </a:solidFill>
              </a:rPr>
              <a:t>Why Data Sharing?</a:t>
            </a:r>
          </a:p>
          <a:p>
            <a:r>
              <a:rPr lang="en-US" b="1" dirty="0">
                <a:solidFill>
                  <a:schemeClr val="tx1">
                    <a:lumMod val="75000"/>
                  </a:schemeClr>
                </a:solidFill>
              </a:rPr>
              <a:t>Benefits</a:t>
            </a:r>
          </a:p>
          <a:p>
            <a:pPr marL="914400" lvl="1" indent="-457200">
              <a:buFont typeface="+mj-lt"/>
              <a:buAutoNum type="arabicPeriod"/>
            </a:pPr>
            <a:r>
              <a:rPr lang="en-US" dirty="0">
                <a:solidFill>
                  <a:schemeClr val="tx1">
                    <a:lumMod val="75000"/>
                  </a:schemeClr>
                </a:solidFill>
              </a:rPr>
              <a:t>Accelerating Scientific Discovery</a:t>
            </a:r>
          </a:p>
          <a:p>
            <a:pPr marL="914400" lvl="1" indent="-457200">
              <a:buFont typeface="+mj-lt"/>
              <a:buAutoNum type="arabicPeriod"/>
            </a:pPr>
            <a:r>
              <a:rPr lang="en-US" dirty="0">
                <a:solidFill>
                  <a:schemeClr val="tx1">
                    <a:lumMod val="75000"/>
                  </a:schemeClr>
                </a:solidFill>
              </a:rPr>
              <a:t>Enhancing Collaboration and Interdisciplinary Research</a:t>
            </a:r>
          </a:p>
          <a:p>
            <a:pPr marL="914400" lvl="1" indent="-457200">
              <a:buFont typeface="+mj-lt"/>
              <a:buAutoNum type="arabicPeriod"/>
            </a:pPr>
            <a:r>
              <a:rPr lang="en-US" dirty="0">
                <a:solidFill>
                  <a:schemeClr val="tx1">
                    <a:lumMod val="75000"/>
                  </a:schemeClr>
                </a:solidFill>
              </a:rPr>
              <a:t>Improving Transparency and Reproducibility </a:t>
            </a:r>
          </a:p>
          <a:p>
            <a:pPr lvl="1"/>
            <a:endParaRPr lang="en-US" dirty="0"/>
          </a:p>
          <a:p>
            <a:r>
              <a:rPr lang="en-US" b="1" dirty="0">
                <a:solidFill>
                  <a:schemeClr val="accent5"/>
                </a:solidFill>
              </a:rPr>
              <a:t>Concerns (and how we can address them)</a:t>
            </a:r>
          </a:p>
          <a:p>
            <a:pPr marL="914400" lvl="1" indent="-457200">
              <a:buFont typeface="+mj-lt"/>
              <a:buAutoNum type="arabicPeriod"/>
            </a:pPr>
            <a:r>
              <a:rPr lang="en-US" dirty="0">
                <a:solidFill>
                  <a:schemeClr val="accent5"/>
                </a:solidFill>
              </a:rPr>
              <a:t>Privacy and Ethical Considerations of Participants</a:t>
            </a:r>
          </a:p>
          <a:p>
            <a:pPr marL="914400" lvl="1" indent="-457200">
              <a:buFont typeface="+mj-lt"/>
              <a:buAutoNum type="arabicPeriod"/>
            </a:pPr>
            <a:r>
              <a:rPr lang="en-US" dirty="0">
                <a:solidFill>
                  <a:schemeClr val="accent5"/>
                </a:solidFill>
              </a:rPr>
              <a:t>Recognition for Data Sharing and Intellectual Contributions</a:t>
            </a:r>
          </a:p>
          <a:p>
            <a:pPr marL="914400" lvl="1" indent="-457200">
              <a:buFont typeface="+mj-lt"/>
              <a:buAutoNum type="arabicPeriod"/>
            </a:pPr>
            <a:r>
              <a:rPr lang="en-US" dirty="0">
                <a:solidFill>
                  <a:schemeClr val="accent5"/>
                </a:solidFill>
              </a:rPr>
              <a:t>Misuse, Misinterpretation, and Muddy Waters</a:t>
            </a:r>
          </a:p>
        </p:txBody>
      </p:sp>
      <p:sp>
        <p:nvSpPr>
          <p:cNvPr id="3" name="Title 2">
            <a:extLst>
              <a:ext uri="{FF2B5EF4-FFF2-40B4-BE49-F238E27FC236}">
                <a16:creationId xmlns:a16="http://schemas.microsoft.com/office/drawing/2014/main" id="{06D2BC3F-763C-AD6B-49E5-A4CAB60FA95F}"/>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204013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FE12D-C578-EA36-948E-D4C03C8AD785}"/>
              </a:ext>
            </a:extLst>
          </p:cNvPr>
          <p:cNvSpPr>
            <a:spLocks noGrp="1"/>
          </p:cNvSpPr>
          <p:nvPr>
            <p:ph idx="1"/>
          </p:nvPr>
        </p:nvSpPr>
        <p:spPr/>
        <p:txBody>
          <a:bodyPr/>
          <a:lstStyle/>
          <a:p>
            <a:r>
              <a:rPr lang="en-US" dirty="0"/>
              <a:t>One of the primary concerns associated with open data sharing is the potential for breaches of privacy and ethical concerns around data security, particularly when dealing </a:t>
            </a:r>
            <a:r>
              <a:rPr lang="en-US" b="1" dirty="0">
                <a:solidFill>
                  <a:schemeClr val="accent1"/>
                </a:solidFill>
              </a:rPr>
              <a:t>with sensitive information</a:t>
            </a:r>
            <a:r>
              <a:rPr lang="en-US" dirty="0"/>
              <a:t>. </a:t>
            </a:r>
          </a:p>
          <a:p>
            <a:pPr lvl="1"/>
            <a:r>
              <a:rPr lang="en-US" dirty="0"/>
              <a:t> </a:t>
            </a:r>
            <a:r>
              <a:rPr lang="en-US" b="1" dirty="0">
                <a:solidFill>
                  <a:schemeClr val="accent3"/>
                </a:solidFill>
              </a:rPr>
              <a:t>Open data</a:t>
            </a:r>
            <a:r>
              <a:rPr lang="en-US" dirty="0"/>
              <a:t> </a:t>
            </a:r>
            <a:r>
              <a:rPr lang="en-US" b="1" dirty="0">
                <a:solidFill>
                  <a:schemeClr val="accent3"/>
                </a:solidFill>
              </a:rPr>
              <a:t>must be deidentified </a:t>
            </a:r>
            <a:r>
              <a:rPr lang="en-US" dirty="0"/>
              <a:t>(e.g., adhering to HIPAA “Safe Harbor” guidelines) and generally regarded as </a:t>
            </a:r>
            <a:r>
              <a:rPr lang="en-US" b="1" dirty="0">
                <a:solidFill>
                  <a:schemeClr val="accent3"/>
                </a:solidFill>
              </a:rPr>
              <a:t>low risk</a:t>
            </a:r>
            <a:r>
              <a:rPr lang="en-US" dirty="0"/>
              <a:t>, so that even if a participant’s identity could be reconstructed there is minimal risk. </a:t>
            </a:r>
          </a:p>
          <a:p>
            <a:pPr lvl="1"/>
            <a:endParaRPr lang="en-US" dirty="0"/>
          </a:p>
          <a:p>
            <a:r>
              <a:rPr lang="en-US" dirty="0"/>
              <a:t>However, there are many situations in which it is desirable to have at least </a:t>
            </a:r>
            <a:r>
              <a:rPr lang="en-US" b="1" dirty="0">
                <a:solidFill>
                  <a:schemeClr val="accent5"/>
                </a:solidFill>
              </a:rPr>
              <a:t>some restrictions on data access</a:t>
            </a:r>
            <a:r>
              <a:rPr lang="en-US" dirty="0"/>
              <a:t>. </a:t>
            </a:r>
          </a:p>
          <a:p>
            <a:pPr lvl="1"/>
            <a:r>
              <a:rPr lang="en-US" dirty="0"/>
              <a:t>Different repositories will have different levels of access and permissible uses for different types of data. </a:t>
            </a:r>
          </a:p>
        </p:txBody>
      </p:sp>
      <p:sp>
        <p:nvSpPr>
          <p:cNvPr id="3" name="Title 2">
            <a:extLst>
              <a:ext uri="{FF2B5EF4-FFF2-40B4-BE49-F238E27FC236}">
                <a16:creationId xmlns:a16="http://schemas.microsoft.com/office/drawing/2014/main" id="{BE5A6B73-367B-9FAC-A07B-3D4DCA33FB53}"/>
              </a:ext>
            </a:extLst>
          </p:cNvPr>
          <p:cNvSpPr>
            <a:spLocks noGrp="1"/>
          </p:cNvSpPr>
          <p:nvPr>
            <p:ph type="title"/>
          </p:nvPr>
        </p:nvSpPr>
        <p:spPr/>
        <p:txBody>
          <a:bodyPr/>
          <a:lstStyle/>
          <a:p>
            <a:r>
              <a:rPr lang="en-US" dirty="0">
                <a:solidFill>
                  <a:schemeClr val="accent5"/>
                </a:solidFill>
              </a:rPr>
              <a:t>1. Privacy and Ethical Considerations</a:t>
            </a:r>
          </a:p>
        </p:txBody>
      </p:sp>
    </p:spTree>
    <p:extLst>
      <p:ext uri="{BB962C8B-B14F-4D97-AF65-F5344CB8AC3E}">
        <p14:creationId xmlns:p14="http://schemas.microsoft.com/office/powerpoint/2010/main" val="2682570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AD59C9F-20E2-6143-DAD2-33A0EA251FEF}"/>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B50B568-0C0D-E0BD-D82A-B7B82B88EB2B}"/>
              </a:ext>
            </a:extLst>
          </p:cNvPr>
          <p:cNvSpPr>
            <a:spLocks noGrp="1"/>
          </p:cNvSpPr>
          <p:nvPr>
            <p:ph type="title"/>
          </p:nvPr>
        </p:nvSpPr>
        <p:spPr>
          <a:xfrm>
            <a:off x="640491" y="463979"/>
            <a:ext cx="10515600" cy="1325563"/>
          </a:xfrm>
        </p:spPr>
        <p:txBody>
          <a:bodyPr>
            <a:normAutofit/>
          </a:bodyPr>
          <a:lstStyle/>
          <a:p>
            <a:r>
              <a:rPr lang="en-US" b="1" dirty="0">
                <a:solidFill>
                  <a:srgbClr val="171C8C"/>
                </a:solidFill>
                <a:latin typeface="Arial" panose="020B0604020202020204" pitchFamily="34" charset="0"/>
                <a:cs typeface="Arial" panose="020B0604020202020204" pitchFamily="34" charset="0"/>
              </a:rPr>
              <a:t>Reproducibility</a:t>
            </a:r>
          </a:p>
        </p:txBody>
      </p:sp>
      <p:graphicFrame>
        <p:nvGraphicFramePr>
          <p:cNvPr id="2" name="Table 1">
            <a:extLst>
              <a:ext uri="{FF2B5EF4-FFF2-40B4-BE49-F238E27FC236}">
                <a16:creationId xmlns:a16="http://schemas.microsoft.com/office/drawing/2014/main" id="{D9B4C863-F07C-47B4-DB24-79942BE88DF9}"/>
              </a:ext>
            </a:extLst>
          </p:cNvPr>
          <p:cNvGraphicFramePr>
            <a:graphicFrameLocks noGrp="1"/>
          </p:cNvGraphicFramePr>
          <p:nvPr>
            <p:extLst>
              <p:ext uri="{D42A27DB-BD31-4B8C-83A1-F6EECF244321}">
                <p14:modId xmlns:p14="http://schemas.microsoft.com/office/powerpoint/2010/main" val="3590614462"/>
              </p:ext>
            </p:extLst>
          </p:nvPr>
        </p:nvGraphicFramePr>
        <p:xfrm>
          <a:off x="1386840" y="2392680"/>
          <a:ext cx="9418320" cy="2072640"/>
        </p:xfrm>
        <a:graphic>
          <a:graphicData uri="http://schemas.openxmlformats.org/drawingml/2006/table">
            <a:tbl>
              <a:tblPr firstRow="1" bandRow="1">
                <a:tableStyleId>{5C22544A-7EE6-4342-B048-85BDC9FD1C3A}</a:tableStyleId>
              </a:tblPr>
              <a:tblGrid>
                <a:gridCol w="2354580">
                  <a:extLst>
                    <a:ext uri="{9D8B030D-6E8A-4147-A177-3AD203B41FA5}">
                      <a16:colId xmlns:a16="http://schemas.microsoft.com/office/drawing/2014/main" val="2788358975"/>
                    </a:ext>
                  </a:extLst>
                </a:gridCol>
                <a:gridCol w="2354580">
                  <a:extLst>
                    <a:ext uri="{9D8B030D-6E8A-4147-A177-3AD203B41FA5}">
                      <a16:colId xmlns:a16="http://schemas.microsoft.com/office/drawing/2014/main" val="3795827936"/>
                    </a:ext>
                  </a:extLst>
                </a:gridCol>
                <a:gridCol w="2354580">
                  <a:extLst>
                    <a:ext uri="{9D8B030D-6E8A-4147-A177-3AD203B41FA5}">
                      <a16:colId xmlns:a16="http://schemas.microsoft.com/office/drawing/2014/main" val="2910294633"/>
                    </a:ext>
                  </a:extLst>
                </a:gridCol>
                <a:gridCol w="2354580">
                  <a:extLst>
                    <a:ext uri="{9D8B030D-6E8A-4147-A177-3AD203B41FA5}">
                      <a16:colId xmlns:a16="http://schemas.microsoft.com/office/drawing/2014/main" val="3388911133"/>
                    </a:ext>
                  </a:extLst>
                </a:gridCol>
              </a:tblGrid>
              <a:tr h="370840">
                <a:tc rowSpan="2" gridSpan="2">
                  <a:txBody>
                    <a:bodyPr/>
                    <a:lstStyle/>
                    <a:p>
                      <a:pPr algn="ctr"/>
                      <a:endParaRPr lang="en-US" sz="2800" dirty="0"/>
                    </a:p>
                  </a:txBody>
                  <a:tcPr>
                    <a:solidFill>
                      <a:srgbClr val="171C8C"/>
                    </a:solidFill>
                  </a:tcPr>
                </a:tc>
                <a:tc rowSpan="2" hMerge="1">
                  <a:txBody>
                    <a:bodyPr/>
                    <a:lstStyle/>
                    <a:p>
                      <a:endParaRPr lang="en-US" dirty="0"/>
                    </a:p>
                  </a:txBody>
                  <a:tcPr>
                    <a:solidFill>
                      <a:srgbClr val="171C8C"/>
                    </a:solidFill>
                  </a:tcPr>
                </a:tc>
                <a:tc gridSpan="2">
                  <a:txBody>
                    <a:bodyPr/>
                    <a:lstStyle/>
                    <a:p>
                      <a:pPr algn="ctr"/>
                      <a:r>
                        <a:rPr lang="en-US" sz="2800" dirty="0"/>
                        <a:t>Data</a:t>
                      </a:r>
                    </a:p>
                  </a:txBody>
                  <a:tcPr>
                    <a:solidFill>
                      <a:srgbClr val="171C8C"/>
                    </a:solidFill>
                  </a:tcPr>
                </a:tc>
                <a:tc hMerge="1">
                  <a:txBody>
                    <a:bodyPr/>
                    <a:lstStyle/>
                    <a:p>
                      <a:endParaRPr lang="en-US" dirty="0"/>
                    </a:p>
                  </a:txBody>
                  <a:tcPr/>
                </a:tc>
                <a:extLst>
                  <a:ext uri="{0D108BD9-81ED-4DB2-BD59-A6C34878D82A}">
                    <a16:rowId xmlns:a16="http://schemas.microsoft.com/office/drawing/2014/main" val="693879513"/>
                  </a:ext>
                </a:extLst>
              </a:tr>
              <a:tr h="370840">
                <a:tc gridSpan="2" vMerge="1">
                  <a:txBody>
                    <a:bodyPr/>
                    <a:lstStyle/>
                    <a:p>
                      <a:endParaRPr lang="en-US" dirty="0"/>
                    </a:p>
                  </a:txBody>
                  <a:tcPr>
                    <a:solidFill>
                      <a:srgbClr val="171C8C"/>
                    </a:solidFill>
                  </a:tcPr>
                </a:tc>
                <a:tc hMerge="1" vMerge="1">
                  <a:txBody>
                    <a:bodyPr/>
                    <a:lstStyle/>
                    <a:p>
                      <a:endParaRPr lang="en-US" dirty="0"/>
                    </a:p>
                  </a:txBody>
                  <a:tcPr/>
                </a:tc>
                <a:tc>
                  <a:txBody>
                    <a:bodyPr/>
                    <a:lstStyle/>
                    <a:p>
                      <a:pPr algn="ctr"/>
                      <a:r>
                        <a:rPr lang="en-US" sz="2800" b="1" dirty="0"/>
                        <a:t>Same</a:t>
                      </a:r>
                    </a:p>
                  </a:txBody>
                  <a:tcPr/>
                </a:tc>
                <a:tc>
                  <a:txBody>
                    <a:bodyPr/>
                    <a:lstStyle/>
                    <a:p>
                      <a:pPr algn="ctr"/>
                      <a:r>
                        <a:rPr lang="en-US" sz="2800" b="1" dirty="0"/>
                        <a:t>Different</a:t>
                      </a:r>
                    </a:p>
                  </a:txBody>
                  <a:tcPr/>
                </a:tc>
                <a:extLst>
                  <a:ext uri="{0D108BD9-81ED-4DB2-BD59-A6C34878D82A}">
                    <a16:rowId xmlns:a16="http://schemas.microsoft.com/office/drawing/2014/main" val="30941477"/>
                  </a:ext>
                </a:extLst>
              </a:tr>
              <a:tr h="370840">
                <a:tc rowSpan="2">
                  <a:txBody>
                    <a:bodyPr/>
                    <a:lstStyle/>
                    <a:p>
                      <a:pPr algn="ctr"/>
                      <a:r>
                        <a:rPr lang="en-US" sz="2800" b="1" dirty="0">
                          <a:solidFill>
                            <a:schemeClr val="bg1"/>
                          </a:solidFill>
                        </a:rPr>
                        <a:t>Methods</a:t>
                      </a:r>
                    </a:p>
                  </a:txBody>
                  <a:tcPr anchor="ctr">
                    <a:solidFill>
                      <a:srgbClr val="171C8C"/>
                    </a:solidFill>
                  </a:tcPr>
                </a:tc>
                <a:tc>
                  <a:txBody>
                    <a:bodyPr/>
                    <a:lstStyle/>
                    <a:p>
                      <a:pPr algn="ctr"/>
                      <a:r>
                        <a:rPr lang="en-US" sz="2800" b="1" dirty="0"/>
                        <a:t>Same</a:t>
                      </a:r>
                    </a:p>
                  </a:txBody>
                  <a:tcPr>
                    <a:solidFill>
                      <a:srgbClr val="CFD5EA"/>
                    </a:solidFill>
                  </a:tcPr>
                </a:tc>
                <a:tc>
                  <a:txBody>
                    <a:bodyPr/>
                    <a:lstStyle/>
                    <a:p>
                      <a:pPr algn="ctr"/>
                      <a:r>
                        <a:rPr lang="en-US" sz="2800" dirty="0"/>
                        <a:t>Reproducible</a:t>
                      </a:r>
                    </a:p>
                  </a:txBody>
                  <a:tcPr/>
                </a:tc>
                <a:tc>
                  <a:txBody>
                    <a:bodyPr/>
                    <a:lstStyle/>
                    <a:p>
                      <a:pPr algn="ctr"/>
                      <a:r>
                        <a:rPr lang="en-US" sz="2800" dirty="0"/>
                        <a:t>Replicable</a:t>
                      </a:r>
                    </a:p>
                  </a:txBody>
                  <a:tcPr/>
                </a:tc>
                <a:extLst>
                  <a:ext uri="{0D108BD9-81ED-4DB2-BD59-A6C34878D82A}">
                    <a16:rowId xmlns:a16="http://schemas.microsoft.com/office/drawing/2014/main" val="2800621213"/>
                  </a:ext>
                </a:extLst>
              </a:tr>
              <a:tr h="370840">
                <a:tc vMerge="1">
                  <a:txBody>
                    <a:bodyPr/>
                    <a:lstStyle/>
                    <a:p>
                      <a:endParaRPr lang="en-US" dirty="0"/>
                    </a:p>
                  </a:txBody>
                  <a:tcPr/>
                </a:tc>
                <a:tc>
                  <a:txBody>
                    <a:bodyPr/>
                    <a:lstStyle/>
                    <a:p>
                      <a:pPr algn="ctr"/>
                      <a:r>
                        <a:rPr lang="en-US" sz="2800" b="1" dirty="0"/>
                        <a:t>Different</a:t>
                      </a:r>
                    </a:p>
                  </a:txBody>
                  <a:tcPr/>
                </a:tc>
                <a:tc>
                  <a:txBody>
                    <a:bodyPr/>
                    <a:lstStyle/>
                    <a:p>
                      <a:pPr algn="ctr"/>
                      <a:r>
                        <a:rPr lang="en-US" sz="2800" dirty="0"/>
                        <a:t>Robust</a:t>
                      </a:r>
                    </a:p>
                  </a:txBody>
                  <a:tcPr>
                    <a:solidFill>
                      <a:srgbClr val="E9EBF5"/>
                    </a:solidFill>
                  </a:tcPr>
                </a:tc>
                <a:tc>
                  <a:txBody>
                    <a:bodyPr/>
                    <a:lstStyle/>
                    <a:p>
                      <a:pPr algn="ctr"/>
                      <a:r>
                        <a:rPr lang="en-US" sz="2800" dirty="0"/>
                        <a:t>Generalizable</a:t>
                      </a:r>
                    </a:p>
                  </a:txBody>
                  <a:tcPr>
                    <a:solidFill>
                      <a:srgbClr val="E9EBF5"/>
                    </a:solidFill>
                  </a:tcPr>
                </a:tc>
                <a:extLst>
                  <a:ext uri="{0D108BD9-81ED-4DB2-BD59-A6C34878D82A}">
                    <a16:rowId xmlns:a16="http://schemas.microsoft.com/office/drawing/2014/main" val="2933349623"/>
                  </a:ext>
                </a:extLst>
              </a:tr>
            </a:tbl>
          </a:graphicData>
        </a:graphic>
      </p:graphicFrame>
    </p:spTree>
    <p:extLst>
      <p:ext uri="{BB962C8B-B14F-4D97-AF65-F5344CB8AC3E}">
        <p14:creationId xmlns:p14="http://schemas.microsoft.com/office/powerpoint/2010/main" val="11735284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CEAE-AC47-91F9-EA48-0349C614193B}"/>
              </a:ext>
            </a:extLst>
          </p:cNvPr>
          <p:cNvSpPr>
            <a:spLocks noGrp="1"/>
          </p:cNvSpPr>
          <p:nvPr>
            <p:ph type="title"/>
          </p:nvPr>
        </p:nvSpPr>
        <p:spPr/>
        <p:txBody>
          <a:bodyPr/>
          <a:lstStyle/>
          <a:p>
            <a:r>
              <a:rPr lang="en-US" dirty="0"/>
              <a:t>Include appropriate language for data sharing in your informed consent.</a:t>
            </a:r>
          </a:p>
        </p:txBody>
      </p:sp>
      <p:sp>
        <p:nvSpPr>
          <p:cNvPr id="3" name="Content Placeholder 2">
            <a:extLst>
              <a:ext uri="{FF2B5EF4-FFF2-40B4-BE49-F238E27FC236}">
                <a16:creationId xmlns:a16="http://schemas.microsoft.com/office/drawing/2014/main" id="{85A31D89-4888-D619-3E31-995DC4D18DAE}"/>
              </a:ext>
            </a:extLst>
          </p:cNvPr>
          <p:cNvSpPr>
            <a:spLocks noGrp="1"/>
          </p:cNvSpPr>
          <p:nvPr>
            <p:ph sz="half" idx="1"/>
          </p:nvPr>
        </p:nvSpPr>
        <p:spPr>
          <a:xfrm>
            <a:off x="609600" y="1788460"/>
            <a:ext cx="6243587" cy="4337704"/>
          </a:xfrm>
        </p:spPr>
        <p:txBody>
          <a:bodyPr>
            <a:normAutofit/>
          </a:bodyPr>
          <a:lstStyle/>
          <a:p>
            <a:r>
              <a:rPr lang="en-US" dirty="0"/>
              <a:t>Let participants know what kind of data will be stored/shared. </a:t>
            </a:r>
          </a:p>
          <a:p>
            <a:pPr lvl="1"/>
            <a:r>
              <a:rPr lang="en-US" dirty="0"/>
              <a:t>Banked blood samples</a:t>
            </a:r>
          </a:p>
          <a:p>
            <a:pPr lvl="1"/>
            <a:r>
              <a:rPr lang="en-US" dirty="0"/>
              <a:t>Genetic data</a:t>
            </a:r>
          </a:p>
          <a:p>
            <a:pPr lvl="1"/>
            <a:r>
              <a:rPr lang="en-US" dirty="0"/>
              <a:t>Neuroimaging data</a:t>
            </a:r>
          </a:p>
          <a:p>
            <a:pPr lvl="1"/>
            <a:r>
              <a:rPr lang="en-US" dirty="0"/>
              <a:t>Behavioral data</a:t>
            </a:r>
          </a:p>
          <a:p>
            <a:pPr lvl="1"/>
            <a:endParaRPr lang="en-US" dirty="0"/>
          </a:p>
          <a:p>
            <a:r>
              <a:rPr lang="en-US" dirty="0"/>
              <a:t>Let participants know who will have access and to what purposes.</a:t>
            </a:r>
          </a:p>
        </p:txBody>
      </p:sp>
      <p:pic>
        <p:nvPicPr>
          <p:cNvPr id="6" name="Picture 5">
            <a:extLst>
              <a:ext uri="{FF2B5EF4-FFF2-40B4-BE49-F238E27FC236}">
                <a16:creationId xmlns:a16="http://schemas.microsoft.com/office/drawing/2014/main" id="{A9147C69-CCE2-05F4-4983-EC05F3612EB7}"/>
              </a:ext>
            </a:extLst>
          </p:cNvPr>
          <p:cNvPicPr>
            <a:picLocks noChangeAspect="1"/>
          </p:cNvPicPr>
          <p:nvPr/>
        </p:nvPicPr>
        <p:blipFill>
          <a:blip r:embed="rId2"/>
          <a:stretch>
            <a:fillRect/>
          </a:stretch>
        </p:blipFill>
        <p:spPr>
          <a:xfrm>
            <a:off x="4953000" y="2471051"/>
            <a:ext cx="2286000" cy="2286000"/>
          </a:xfrm>
          <a:prstGeom prst="rect">
            <a:avLst/>
          </a:prstGeom>
        </p:spPr>
      </p:pic>
      <p:pic>
        <p:nvPicPr>
          <p:cNvPr id="9" name="Picture 8" descr="Doctor speaking with elderly patient">
            <a:extLst>
              <a:ext uri="{FF2B5EF4-FFF2-40B4-BE49-F238E27FC236}">
                <a16:creationId xmlns:a16="http://schemas.microsoft.com/office/drawing/2014/main" id="{26063984-DFA6-E759-1D91-04FA42D684C3}"/>
              </a:ext>
            </a:extLst>
          </p:cNvPr>
          <p:cNvPicPr>
            <a:picLocks noChangeAspect="1"/>
          </p:cNvPicPr>
          <p:nvPr/>
        </p:nvPicPr>
        <p:blipFill>
          <a:blip r:embed="rId3"/>
          <a:stretch>
            <a:fillRect/>
          </a:stretch>
        </p:blipFill>
        <p:spPr>
          <a:xfrm>
            <a:off x="7467329" y="2272931"/>
            <a:ext cx="4023360" cy="2682240"/>
          </a:xfrm>
          <a:prstGeom prst="rect">
            <a:avLst/>
          </a:prstGeom>
        </p:spPr>
      </p:pic>
    </p:spTree>
    <p:extLst>
      <p:ext uri="{BB962C8B-B14F-4D97-AF65-F5344CB8AC3E}">
        <p14:creationId xmlns:p14="http://schemas.microsoft.com/office/powerpoint/2010/main" val="356754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folders and files&#10;&#10;Description automatically generated with medium confidence">
            <a:extLst>
              <a:ext uri="{FF2B5EF4-FFF2-40B4-BE49-F238E27FC236}">
                <a16:creationId xmlns:a16="http://schemas.microsoft.com/office/drawing/2014/main" id="{D5F8CE96-C40C-5A1B-FBFF-63922878E3F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0401" y="1829242"/>
            <a:ext cx="3280359" cy="2194560"/>
          </a:xfrm>
          <a:prstGeom prst="rect">
            <a:avLst/>
          </a:prstGeom>
        </p:spPr>
      </p:pic>
      <p:sp>
        <p:nvSpPr>
          <p:cNvPr id="2" name="Content Placeholder 1">
            <a:extLst>
              <a:ext uri="{FF2B5EF4-FFF2-40B4-BE49-F238E27FC236}">
                <a16:creationId xmlns:a16="http://schemas.microsoft.com/office/drawing/2014/main" id="{312746DB-189E-E526-2F6D-3AAC870518FB}"/>
              </a:ext>
            </a:extLst>
          </p:cNvPr>
          <p:cNvSpPr>
            <a:spLocks noGrp="1"/>
          </p:cNvSpPr>
          <p:nvPr>
            <p:ph idx="1"/>
          </p:nvPr>
        </p:nvSpPr>
        <p:spPr>
          <a:xfrm>
            <a:off x="4379496" y="1829242"/>
            <a:ext cx="7459578" cy="4591314"/>
          </a:xfrm>
        </p:spPr>
        <p:txBody>
          <a:bodyPr>
            <a:normAutofit fontScale="85000" lnSpcReduction="20000"/>
          </a:bodyPr>
          <a:lstStyle/>
          <a:p>
            <a:r>
              <a:rPr lang="en-US" dirty="0"/>
              <a:t>Data Types. Briefly describe the scientific data to be managed and shared ...</a:t>
            </a:r>
          </a:p>
          <a:p>
            <a:endParaRPr lang="en-US" dirty="0"/>
          </a:p>
          <a:p>
            <a:r>
              <a:rPr lang="en-US" dirty="0"/>
              <a:t>Related Tools, Software and/or Code. ...</a:t>
            </a:r>
          </a:p>
          <a:p>
            <a:endParaRPr lang="en-US" dirty="0"/>
          </a:p>
          <a:p>
            <a:r>
              <a:rPr lang="en-US" dirty="0"/>
              <a:t>Data Standards (if applicable) ...</a:t>
            </a:r>
          </a:p>
          <a:p>
            <a:endParaRPr lang="en-US" dirty="0"/>
          </a:p>
          <a:p>
            <a:r>
              <a:rPr lang="en-US" dirty="0"/>
              <a:t>Data Preservation, Access, and Timelines. ...</a:t>
            </a:r>
          </a:p>
          <a:p>
            <a:endParaRPr lang="en-US" dirty="0"/>
          </a:p>
          <a:p>
            <a:r>
              <a:rPr lang="en-US" dirty="0"/>
              <a:t>Access, Distribution, or Reuse Considerations...</a:t>
            </a:r>
          </a:p>
          <a:p>
            <a:endParaRPr lang="en-US" dirty="0"/>
          </a:p>
          <a:p>
            <a:r>
              <a:rPr lang="en-US" dirty="0"/>
              <a:t>Oversight of Data Management and Sharing…</a:t>
            </a:r>
          </a:p>
        </p:txBody>
      </p:sp>
      <p:sp>
        <p:nvSpPr>
          <p:cNvPr id="3" name="Title 2">
            <a:extLst>
              <a:ext uri="{FF2B5EF4-FFF2-40B4-BE49-F238E27FC236}">
                <a16:creationId xmlns:a16="http://schemas.microsoft.com/office/drawing/2014/main" id="{463C0550-7C16-6F04-EBAD-D60AC13B262B}"/>
              </a:ext>
            </a:extLst>
          </p:cNvPr>
          <p:cNvSpPr>
            <a:spLocks noGrp="1"/>
          </p:cNvSpPr>
          <p:nvPr>
            <p:ph type="title"/>
          </p:nvPr>
        </p:nvSpPr>
        <p:spPr/>
        <p:txBody>
          <a:bodyPr/>
          <a:lstStyle/>
          <a:p>
            <a:r>
              <a:rPr lang="en-US" dirty="0"/>
              <a:t>Write an effective data sharing plan in your grant application. </a:t>
            </a:r>
          </a:p>
        </p:txBody>
      </p:sp>
      <p:pic>
        <p:nvPicPr>
          <p:cNvPr id="5" name="Picture 4">
            <a:extLst>
              <a:ext uri="{FF2B5EF4-FFF2-40B4-BE49-F238E27FC236}">
                <a16:creationId xmlns:a16="http://schemas.microsoft.com/office/drawing/2014/main" id="{678D3154-DE1E-91FE-BA46-E5D1FC3ABCA3}"/>
              </a:ext>
            </a:extLst>
          </p:cNvPr>
          <p:cNvPicPr>
            <a:picLocks noChangeAspect="1"/>
          </p:cNvPicPr>
          <p:nvPr/>
        </p:nvPicPr>
        <p:blipFill>
          <a:blip r:embed="rId4"/>
          <a:stretch>
            <a:fillRect/>
          </a:stretch>
        </p:blipFill>
        <p:spPr>
          <a:xfrm>
            <a:off x="1076024" y="4115242"/>
            <a:ext cx="2286000" cy="2286000"/>
          </a:xfrm>
          <a:prstGeom prst="rect">
            <a:avLst/>
          </a:prstGeom>
        </p:spPr>
      </p:pic>
    </p:spTree>
    <p:extLst>
      <p:ext uri="{BB962C8B-B14F-4D97-AF65-F5344CB8AC3E}">
        <p14:creationId xmlns:p14="http://schemas.microsoft.com/office/powerpoint/2010/main" val="3319915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FE12D-C578-EA36-948E-D4C03C8AD785}"/>
              </a:ext>
            </a:extLst>
          </p:cNvPr>
          <p:cNvSpPr>
            <a:spLocks noGrp="1"/>
          </p:cNvSpPr>
          <p:nvPr>
            <p:ph idx="1"/>
          </p:nvPr>
        </p:nvSpPr>
        <p:spPr/>
        <p:txBody>
          <a:bodyPr/>
          <a:lstStyle/>
          <a:p>
            <a:r>
              <a:rPr lang="en-US" dirty="0"/>
              <a:t>The 2023 State of Open Data survey showed that over the last 8 years, researchers remain concerned about not receiving sufficient credit for openly sharing their data. [</a:t>
            </a:r>
            <a:r>
              <a:rPr lang="en-US" dirty="0" err="1"/>
              <a:t>Hahnel</a:t>
            </a:r>
            <a:r>
              <a:rPr lang="en-US" dirty="0"/>
              <a:t> et al., 2023]</a:t>
            </a:r>
          </a:p>
          <a:p>
            <a:pPr marL="914400" lvl="1" indent="-457200">
              <a:buFont typeface="+mj-lt"/>
              <a:buAutoNum type="arabicPeriod"/>
            </a:pPr>
            <a:r>
              <a:rPr lang="en-US" dirty="0"/>
              <a:t>Data can be shared as a stand-alone product with a digital object identifier, but this </a:t>
            </a:r>
            <a:r>
              <a:rPr lang="en-US" b="1" dirty="0">
                <a:solidFill>
                  <a:schemeClr val="accent5"/>
                </a:solidFill>
              </a:rPr>
              <a:t>may not carry the same weight </a:t>
            </a:r>
            <a:r>
              <a:rPr lang="en-US" dirty="0"/>
              <a:t>as peer-reviewed theory-driven work based on those data.</a:t>
            </a:r>
          </a:p>
          <a:p>
            <a:pPr marL="914400" lvl="1" indent="-457200">
              <a:buFont typeface="+mj-lt"/>
              <a:buAutoNum type="arabicPeriod"/>
            </a:pPr>
            <a:r>
              <a:rPr lang="en-US" b="1" dirty="0">
                <a:solidFill>
                  <a:schemeClr val="accent5"/>
                </a:solidFill>
              </a:rPr>
              <a:t>Getting scooped. </a:t>
            </a:r>
            <a:r>
              <a:rPr lang="en-US" dirty="0"/>
              <a:t>If you share all your data, a different research team may use the data to test a hypothesis the you were interested in exploring!</a:t>
            </a:r>
          </a:p>
          <a:p>
            <a:pPr marL="914400" lvl="1" indent="-457200">
              <a:buFont typeface="+mj-lt"/>
              <a:buAutoNum type="arabicPeriod"/>
            </a:pPr>
            <a:r>
              <a:rPr lang="en-US" b="1" dirty="0">
                <a:solidFill>
                  <a:schemeClr val="accent5"/>
                </a:solidFill>
              </a:rPr>
              <a:t>Using data without co-authorship.</a:t>
            </a:r>
            <a:r>
              <a:rPr lang="en-US" dirty="0"/>
              <a:t> The shared data are successfully reused by a new team, but there is no collaboration between the new team and the old team.</a:t>
            </a:r>
          </a:p>
        </p:txBody>
      </p:sp>
      <p:sp>
        <p:nvSpPr>
          <p:cNvPr id="3" name="Title 2">
            <a:extLst>
              <a:ext uri="{FF2B5EF4-FFF2-40B4-BE49-F238E27FC236}">
                <a16:creationId xmlns:a16="http://schemas.microsoft.com/office/drawing/2014/main" id="{BE5A6B73-367B-9FAC-A07B-3D4DCA33FB53}"/>
              </a:ext>
            </a:extLst>
          </p:cNvPr>
          <p:cNvSpPr>
            <a:spLocks noGrp="1"/>
          </p:cNvSpPr>
          <p:nvPr>
            <p:ph type="title"/>
          </p:nvPr>
        </p:nvSpPr>
        <p:spPr/>
        <p:txBody>
          <a:bodyPr/>
          <a:lstStyle/>
          <a:p>
            <a:r>
              <a:rPr lang="en-US" dirty="0">
                <a:solidFill>
                  <a:schemeClr val="accent5"/>
                </a:solidFill>
              </a:rPr>
              <a:t>2. Recognition for Data Sharing and Intellectual Contributions</a:t>
            </a:r>
          </a:p>
        </p:txBody>
      </p:sp>
    </p:spTree>
    <p:extLst>
      <p:ext uri="{BB962C8B-B14F-4D97-AF65-F5344CB8AC3E}">
        <p14:creationId xmlns:p14="http://schemas.microsoft.com/office/powerpoint/2010/main" val="462887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CEFB9-9DD5-4AA1-63A8-4181BDB4758E}"/>
              </a:ext>
            </a:extLst>
          </p:cNvPr>
          <p:cNvSpPr>
            <a:spLocks noGrp="1"/>
          </p:cNvSpPr>
          <p:nvPr>
            <p:ph idx="1"/>
          </p:nvPr>
        </p:nvSpPr>
        <p:spPr>
          <a:xfrm>
            <a:off x="658519" y="1600200"/>
            <a:ext cx="6146542" cy="4778022"/>
          </a:xfrm>
        </p:spPr>
        <p:txBody>
          <a:bodyPr>
            <a:normAutofit fontScale="92500" lnSpcReduction="20000"/>
          </a:bodyPr>
          <a:lstStyle/>
          <a:p>
            <a:r>
              <a:rPr lang="en-US" dirty="0"/>
              <a:t>However, authors are generally not required to share all the data collected in a project. </a:t>
            </a:r>
          </a:p>
          <a:p>
            <a:endParaRPr lang="en-US" dirty="0"/>
          </a:p>
          <a:p>
            <a:r>
              <a:rPr lang="en-US" dirty="0"/>
              <a:t>For example, under the NIH Data Management and Sharing policy, researchers should “maximize the appropriate sharing of scientific data, which is defined as data commonly accepted in the scientific community as being of sufficient quality to validate and replicate the research findings.</a:t>
            </a:r>
          </a:p>
          <a:p>
            <a:pPr lvl="1"/>
            <a:r>
              <a:rPr lang="en-US" dirty="0"/>
              <a:t>Focus is on </a:t>
            </a:r>
            <a:r>
              <a:rPr lang="en-US" b="1" dirty="0">
                <a:solidFill>
                  <a:schemeClr val="accent1"/>
                </a:solidFill>
              </a:rPr>
              <a:t>analytical reproducibility </a:t>
            </a:r>
            <a:r>
              <a:rPr lang="en-US" dirty="0"/>
              <a:t>for the current work.</a:t>
            </a:r>
          </a:p>
        </p:txBody>
      </p:sp>
      <p:sp>
        <p:nvSpPr>
          <p:cNvPr id="3" name="Title 2">
            <a:extLst>
              <a:ext uri="{FF2B5EF4-FFF2-40B4-BE49-F238E27FC236}">
                <a16:creationId xmlns:a16="http://schemas.microsoft.com/office/drawing/2014/main" id="{EE1B86AF-9EE9-998C-9282-4F938BC580DA}"/>
              </a:ext>
            </a:extLst>
          </p:cNvPr>
          <p:cNvSpPr>
            <a:spLocks noGrp="1"/>
          </p:cNvSpPr>
          <p:nvPr>
            <p:ph type="title"/>
          </p:nvPr>
        </p:nvSpPr>
        <p:spPr/>
        <p:txBody>
          <a:bodyPr/>
          <a:lstStyle/>
          <a:p>
            <a:r>
              <a:rPr lang="en-US" dirty="0"/>
              <a:t>You do not need to share “all” data at once.</a:t>
            </a:r>
          </a:p>
        </p:txBody>
      </p:sp>
      <p:pic>
        <p:nvPicPr>
          <p:cNvPr id="7" name="Picture 6">
            <a:extLst>
              <a:ext uri="{FF2B5EF4-FFF2-40B4-BE49-F238E27FC236}">
                <a16:creationId xmlns:a16="http://schemas.microsoft.com/office/drawing/2014/main" id="{237289E0-C0ED-C1A8-CD13-BE64DC77320D}"/>
              </a:ext>
            </a:extLst>
          </p:cNvPr>
          <p:cNvPicPr>
            <a:picLocks noChangeAspect="1"/>
          </p:cNvPicPr>
          <p:nvPr/>
        </p:nvPicPr>
        <p:blipFill>
          <a:blip r:embed="rId2"/>
          <a:stretch>
            <a:fillRect/>
          </a:stretch>
        </p:blipFill>
        <p:spPr>
          <a:xfrm>
            <a:off x="9456885" y="2078596"/>
            <a:ext cx="2286000" cy="2286000"/>
          </a:xfrm>
          <a:prstGeom prst="rect">
            <a:avLst/>
          </a:prstGeom>
        </p:spPr>
      </p:pic>
      <p:pic>
        <p:nvPicPr>
          <p:cNvPr id="5" name="Picture 4" descr="Cartoon animal in a mask&#10;&#10;Description automatically generated">
            <a:extLst>
              <a:ext uri="{FF2B5EF4-FFF2-40B4-BE49-F238E27FC236}">
                <a16:creationId xmlns:a16="http://schemas.microsoft.com/office/drawing/2014/main" id="{5514FC4D-7B31-0DB7-B7F4-41E3AEBAEF97}"/>
              </a:ext>
            </a:extLst>
          </p:cNvPr>
          <p:cNvPicPr>
            <a:picLocks noChangeAspect="1"/>
          </p:cNvPicPr>
          <p:nvPr/>
        </p:nvPicPr>
        <p:blipFill>
          <a:blip r:embed="rId3"/>
          <a:stretch>
            <a:fillRect/>
          </a:stretch>
        </p:blipFill>
        <p:spPr>
          <a:xfrm>
            <a:off x="7040913" y="2078596"/>
            <a:ext cx="2286000" cy="2286000"/>
          </a:xfrm>
          <a:prstGeom prst="rect">
            <a:avLst/>
          </a:prstGeom>
        </p:spPr>
      </p:pic>
      <p:sp>
        <p:nvSpPr>
          <p:cNvPr id="6" name="TextBox 5">
            <a:extLst>
              <a:ext uri="{FF2B5EF4-FFF2-40B4-BE49-F238E27FC236}">
                <a16:creationId xmlns:a16="http://schemas.microsoft.com/office/drawing/2014/main" id="{A1C56F8F-5D10-4C76-7F72-4D0EAE31802F}"/>
              </a:ext>
            </a:extLst>
          </p:cNvPr>
          <p:cNvSpPr txBox="1"/>
          <p:nvPr/>
        </p:nvSpPr>
        <p:spPr>
          <a:xfrm>
            <a:off x="8010293" y="4436008"/>
            <a:ext cx="2777683"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[Swiper, </a:t>
            </a: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Dora the Explorer</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151277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0CEFB9-9DD5-4AA1-63A8-4181BDB4758E}"/>
              </a:ext>
            </a:extLst>
          </p:cNvPr>
          <p:cNvSpPr>
            <a:spLocks noGrp="1"/>
          </p:cNvSpPr>
          <p:nvPr>
            <p:ph idx="1"/>
          </p:nvPr>
        </p:nvSpPr>
        <p:spPr>
          <a:xfrm>
            <a:off x="6169420" y="1600200"/>
            <a:ext cx="5649811" cy="4778022"/>
          </a:xfrm>
        </p:spPr>
        <p:txBody>
          <a:bodyPr/>
          <a:lstStyle/>
          <a:p>
            <a:r>
              <a:rPr lang="en-US" dirty="0"/>
              <a:t>Researchers can find/select repositories that have different levels of permissions for data access and use. </a:t>
            </a:r>
          </a:p>
          <a:p>
            <a:endParaRPr lang="en-US" dirty="0"/>
          </a:p>
          <a:p>
            <a:r>
              <a:rPr lang="en-US" dirty="0"/>
              <a:t>The journal </a:t>
            </a:r>
            <a:r>
              <a:rPr lang="en-US" i="1" dirty="0"/>
              <a:t>Scientific Data </a:t>
            </a:r>
            <a:r>
              <a:rPr lang="en-US" dirty="0"/>
              <a:t>maintains a great guide on both general and specific repositories for scientific data with different levels of permissions. </a:t>
            </a:r>
          </a:p>
        </p:txBody>
      </p:sp>
      <p:sp>
        <p:nvSpPr>
          <p:cNvPr id="3" name="Title 2">
            <a:extLst>
              <a:ext uri="{FF2B5EF4-FFF2-40B4-BE49-F238E27FC236}">
                <a16:creationId xmlns:a16="http://schemas.microsoft.com/office/drawing/2014/main" id="{EE1B86AF-9EE9-998C-9282-4F938BC580DA}"/>
              </a:ext>
            </a:extLst>
          </p:cNvPr>
          <p:cNvSpPr>
            <a:spLocks noGrp="1"/>
          </p:cNvSpPr>
          <p:nvPr>
            <p:ph type="title"/>
          </p:nvPr>
        </p:nvSpPr>
        <p:spPr/>
        <p:txBody>
          <a:bodyPr/>
          <a:lstStyle/>
          <a:p>
            <a:r>
              <a:rPr lang="en-US" dirty="0"/>
              <a:t>Find the repository that fits your needs!</a:t>
            </a:r>
          </a:p>
        </p:txBody>
      </p:sp>
      <p:pic>
        <p:nvPicPr>
          <p:cNvPr id="5" name="Picture 4">
            <a:extLst>
              <a:ext uri="{FF2B5EF4-FFF2-40B4-BE49-F238E27FC236}">
                <a16:creationId xmlns:a16="http://schemas.microsoft.com/office/drawing/2014/main" id="{45814586-2073-A676-5732-F5D24DB5A374}"/>
              </a:ext>
            </a:extLst>
          </p:cNvPr>
          <p:cNvPicPr>
            <a:picLocks noChangeAspect="1"/>
          </p:cNvPicPr>
          <p:nvPr/>
        </p:nvPicPr>
        <p:blipFill>
          <a:blip r:embed="rId2"/>
          <a:stretch>
            <a:fillRect/>
          </a:stretch>
        </p:blipFill>
        <p:spPr>
          <a:xfrm>
            <a:off x="3736581" y="2625000"/>
            <a:ext cx="2286000" cy="2286000"/>
          </a:xfrm>
          <a:prstGeom prst="rect">
            <a:avLst/>
          </a:prstGeom>
        </p:spPr>
      </p:pic>
      <p:sp>
        <p:nvSpPr>
          <p:cNvPr id="8" name="Rectangle 7">
            <a:extLst>
              <a:ext uri="{FF2B5EF4-FFF2-40B4-BE49-F238E27FC236}">
                <a16:creationId xmlns:a16="http://schemas.microsoft.com/office/drawing/2014/main" id="{445BC609-157F-D3C7-13FA-5674ED7F7338}"/>
              </a:ext>
            </a:extLst>
          </p:cNvPr>
          <p:cNvSpPr/>
          <p:nvPr/>
        </p:nvSpPr>
        <p:spPr>
          <a:xfrm>
            <a:off x="641376" y="4675181"/>
            <a:ext cx="2743200" cy="4572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5C179FA-0D3A-BE68-AE90-412B49766D4E}"/>
              </a:ext>
            </a:extLst>
          </p:cNvPr>
          <p:cNvSpPr/>
          <p:nvPr/>
        </p:nvSpPr>
        <p:spPr>
          <a:xfrm>
            <a:off x="641376" y="4217981"/>
            <a:ext cx="2743200" cy="4572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B472271-34A9-6B58-CB2A-73DC972EC747}"/>
              </a:ext>
            </a:extLst>
          </p:cNvPr>
          <p:cNvSpPr/>
          <p:nvPr/>
        </p:nvSpPr>
        <p:spPr>
          <a:xfrm>
            <a:off x="641376" y="3760781"/>
            <a:ext cx="27432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66965BA-619C-B561-6A8C-D84B69095B2B}"/>
              </a:ext>
            </a:extLst>
          </p:cNvPr>
          <p:cNvSpPr/>
          <p:nvPr/>
        </p:nvSpPr>
        <p:spPr>
          <a:xfrm>
            <a:off x="641376" y="3310800"/>
            <a:ext cx="2743200" cy="457200"/>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A6D1BA15-5F72-3613-6B56-7013D56736F8}"/>
              </a:ext>
            </a:extLst>
          </p:cNvPr>
          <p:cNvSpPr/>
          <p:nvPr/>
        </p:nvSpPr>
        <p:spPr>
          <a:xfrm>
            <a:off x="641376" y="2853600"/>
            <a:ext cx="2743200" cy="4572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ADA99FE-7E74-03EF-A66B-AA627910D1C4}"/>
              </a:ext>
            </a:extLst>
          </p:cNvPr>
          <p:cNvSpPr/>
          <p:nvPr/>
        </p:nvSpPr>
        <p:spPr>
          <a:xfrm>
            <a:off x="641376" y="2404124"/>
            <a:ext cx="2743200" cy="4572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F8BC4253-DEE4-857A-8F7A-996F0CE74166}"/>
              </a:ext>
            </a:extLst>
          </p:cNvPr>
          <p:cNvSpPr txBox="1"/>
          <p:nvPr/>
        </p:nvSpPr>
        <p:spPr>
          <a:xfrm>
            <a:off x="641377" y="1600200"/>
            <a:ext cx="27432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Level of Restriction for Access and Use?</a:t>
            </a:r>
          </a:p>
        </p:txBody>
      </p:sp>
    </p:spTree>
    <p:extLst>
      <p:ext uri="{BB962C8B-B14F-4D97-AF65-F5344CB8AC3E}">
        <p14:creationId xmlns:p14="http://schemas.microsoft.com/office/powerpoint/2010/main" val="45644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FE12D-C578-EA36-948E-D4C03C8AD785}"/>
              </a:ext>
            </a:extLst>
          </p:cNvPr>
          <p:cNvSpPr>
            <a:spLocks noGrp="1"/>
          </p:cNvSpPr>
          <p:nvPr>
            <p:ph idx="1"/>
          </p:nvPr>
        </p:nvSpPr>
        <p:spPr/>
        <p:txBody>
          <a:bodyPr/>
          <a:lstStyle/>
          <a:p>
            <a:r>
              <a:rPr lang="en-US" dirty="0"/>
              <a:t>I think the risk of </a:t>
            </a:r>
            <a:r>
              <a:rPr lang="en-US" b="1" dirty="0">
                <a:solidFill>
                  <a:schemeClr val="accent5"/>
                </a:solidFill>
              </a:rPr>
              <a:t>misuse</a:t>
            </a:r>
            <a:r>
              <a:rPr lang="en-US" dirty="0"/>
              <a:t> is relatively low in rehabilitation research.</a:t>
            </a:r>
          </a:p>
          <a:p>
            <a:pPr lvl="1"/>
            <a:r>
              <a:rPr lang="en-US" dirty="0"/>
              <a:t>I don’t think we have any analogues to climate change deniers trying to cherry-pick ecological data, or anti-vaccine quacks digging through the FDA’s Adverse Event Reporting System.</a:t>
            </a:r>
          </a:p>
        </p:txBody>
      </p:sp>
      <p:sp>
        <p:nvSpPr>
          <p:cNvPr id="3" name="Title 2">
            <a:extLst>
              <a:ext uri="{FF2B5EF4-FFF2-40B4-BE49-F238E27FC236}">
                <a16:creationId xmlns:a16="http://schemas.microsoft.com/office/drawing/2014/main" id="{BE5A6B73-367B-9FAC-A07B-3D4DCA33FB53}"/>
              </a:ext>
            </a:extLst>
          </p:cNvPr>
          <p:cNvSpPr>
            <a:spLocks noGrp="1"/>
          </p:cNvSpPr>
          <p:nvPr>
            <p:ph type="title"/>
          </p:nvPr>
        </p:nvSpPr>
        <p:spPr/>
        <p:txBody>
          <a:bodyPr/>
          <a:lstStyle/>
          <a:p>
            <a:r>
              <a:rPr lang="en-US" dirty="0">
                <a:solidFill>
                  <a:schemeClr val="accent5"/>
                </a:solidFill>
              </a:rPr>
              <a:t>3. Misuse, Misinterpretation, and Muddy Waters</a:t>
            </a:r>
          </a:p>
        </p:txBody>
      </p:sp>
    </p:spTree>
    <p:extLst>
      <p:ext uri="{BB962C8B-B14F-4D97-AF65-F5344CB8AC3E}">
        <p14:creationId xmlns:p14="http://schemas.microsoft.com/office/powerpoint/2010/main" val="3490329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FE12D-C578-EA36-948E-D4C03C8AD785}"/>
              </a:ext>
            </a:extLst>
          </p:cNvPr>
          <p:cNvSpPr>
            <a:spLocks noGrp="1"/>
          </p:cNvSpPr>
          <p:nvPr>
            <p:ph idx="1"/>
          </p:nvPr>
        </p:nvSpPr>
        <p:spPr/>
        <p:txBody>
          <a:bodyPr/>
          <a:lstStyle/>
          <a:p>
            <a:r>
              <a:rPr lang="en-US" dirty="0">
                <a:solidFill>
                  <a:schemeClr val="bg1">
                    <a:lumMod val="65000"/>
                    <a:lumOff val="35000"/>
                  </a:schemeClr>
                </a:solidFill>
              </a:rPr>
              <a:t>I think the risk of </a:t>
            </a:r>
            <a:r>
              <a:rPr lang="en-US" b="1" dirty="0">
                <a:solidFill>
                  <a:schemeClr val="bg1">
                    <a:lumMod val="65000"/>
                    <a:lumOff val="35000"/>
                  </a:schemeClr>
                </a:solidFill>
              </a:rPr>
              <a:t>misuse</a:t>
            </a:r>
            <a:r>
              <a:rPr lang="en-US" dirty="0">
                <a:solidFill>
                  <a:schemeClr val="bg1">
                    <a:lumMod val="65000"/>
                    <a:lumOff val="35000"/>
                  </a:schemeClr>
                </a:solidFill>
              </a:rPr>
              <a:t> is relatively low in rehabilitation research.</a:t>
            </a:r>
          </a:p>
          <a:p>
            <a:r>
              <a:rPr lang="en-US" dirty="0"/>
              <a:t>I think the risk of </a:t>
            </a:r>
            <a:r>
              <a:rPr lang="en-US" b="1" dirty="0">
                <a:solidFill>
                  <a:schemeClr val="accent5"/>
                </a:solidFill>
              </a:rPr>
              <a:t>misinterpretation</a:t>
            </a:r>
            <a:r>
              <a:rPr lang="en-US" dirty="0"/>
              <a:t> is greater in our field.</a:t>
            </a:r>
          </a:p>
          <a:p>
            <a:pPr lvl="1"/>
            <a:r>
              <a:rPr lang="en-US" dirty="0"/>
              <a:t>For instance, I can process and analyze biomechanical data, but I couldn’t give you a theoretically driven interpretation of what it means. </a:t>
            </a:r>
          </a:p>
          <a:p>
            <a:pPr lvl="1"/>
            <a:r>
              <a:rPr lang="en-US" dirty="0"/>
              <a:t>That is, however, where peer-review comes in as a (admittedly leaky) filter to control quality in publishing. </a:t>
            </a:r>
          </a:p>
          <a:p>
            <a:pPr lvl="1"/>
            <a:r>
              <a:rPr lang="en-US" dirty="0"/>
              <a:t>I may be able to fool myself that I understand biomechanics, but I doubt I could fool genuine experts.</a:t>
            </a:r>
          </a:p>
        </p:txBody>
      </p:sp>
      <p:sp>
        <p:nvSpPr>
          <p:cNvPr id="3" name="Title 2">
            <a:extLst>
              <a:ext uri="{FF2B5EF4-FFF2-40B4-BE49-F238E27FC236}">
                <a16:creationId xmlns:a16="http://schemas.microsoft.com/office/drawing/2014/main" id="{BE5A6B73-367B-9FAC-A07B-3D4DCA33FB53}"/>
              </a:ext>
            </a:extLst>
          </p:cNvPr>
          <p:cNvSpPr>
            <a:spLocks noGrp="1"/>
          </p:cNvSpPr>
          <p:nvPr>
            <p:ph type="title"/>
          </p:nvPr>
        </p:nvSpPr>
        <p:spPr/>
        <p:txBody>
          <a:bodyPr/>
          <a:lstStyle/>
          <a:p>
            <a:r>
              <a:rPr lang="en-US" dirty="0">
                <a:solidFill>
                  <a:schemeClr val="accent5"/>
                </a:solidFill>
              </a:rPr>
              <a:t>3. Misuse, Misinterpretation, and Muddy Waters</a:t>
            </a:r>
          </a:p>
        </p:txBody>
      </p:sp>
    </p:spTree>
    <p:extLst>
      <p:ext uri="{BB962C8B-B14F-4D97-AF65-F5344CB8AC3E}">
        <p14:creationId xmlns:p14="http://schemas.microsoft.com/office/powerpoint/2010/main" val="1190442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FE12D-C578-EA36-948E-D4C03C8AD785}"/>
              </a:ext>
            </a:extLst>
          </p:cNvPr>
          <p:cNvSpPr>
            <a:spLocks noGrp="1"/>
          </p:cNvSpPr>
          <p:nvPr>
            <p:ph idx="1"/>
          </p:nvPr>
        </p:nvSpPr>
        <p:spPr/>
        <p:txBody>
          <a:bodyPr>
            <a:normAutofit/>
          </a:bodyPr>
          <a:lstStyle/>
          <a:p>
            <a:r>
              <a:rPr lang="en-US" dirty="0">
                <a:solidFill>
                  <a:schemeClr val="bg1">
                    <a:lumMod val="65000"/>
                    <a:lumOff val="35000"/>
                  </a:schemeClr>
                </a:solidFill>
              </a:rPr>
              <a:t>I think the risk of </a:t>
            </a:r>
            <a:r>
              <a:rPr lang="en-US" b="1" dirty="0">
                <a:solidFill>
                  <a:schemeClr val="bg1">
                    <a:lumMod val="65000"/>
                    <a:lumOff val="35000"/>
                  </a:schemeClr>
                </a:solidFill>
              </a:rPr>
              <a:t>misuse</a:t>
            </a:r>
            <a:r>
              <a:rPr lang="en-US" dirty="0">
                <a:solidFill>
                  <a:schemeClr val="bg1">
                    <a:lumMod val="65000"/>
                    <a:lumOff val="35000"/>
                  </a:schemeClr>
                </a:solidFill>
              </a:rPr>
              <a:t> is relatively low in rehabilitation research.</a:t>
            </a:r>
          </a:p>
          <a:p>
            <a:r>
              <a:rPr lang="en-US" dirty="0">
                <a:solidFill>
                  <a:schemeClr val="bg1">
                    <a:lumMod val="65000"/>
                    <a:lumOff val="35000"/>
                  </a:schemeClr>
                </a:solidFill>
              </a:rPr>
              <a:t>I think the risk of </a:t>
            </a:r>
            <a:r>
              <a:rPr lang="en-US" b="1" dirty="0">
                <a:solidFill>
                  <a:schemeClr val="bg1">
                    <a:lumMod val="65000"/>
                    <a:lumOff val="35000"/>
                  </a:schemeClr>
                </a:solidFill>
              </a:rPr>
              <a:t>misinterpretation</a:t>
            </a:r>
            <a:r>
              <a:rPr lang="en-US" dirty="0">
                <a:solidFill>
                  <a:schemeClr val="bg1">
                    <a:lumMod val="65000"/>
                    <a:lumOff val="35000"/>
                  </a:schemeClr>
                </a:solidFill>
              </a:rPr>
              <a:t> is greater in our field.</a:t>
            </a:r>
          </a:p>
          <a:p>
            <a:r>
              <a:rPr lang="en-US" dirty="0"/>
              <a:t>I am most concerned about open data </a:t>
            </a:r>
            <a:r>
              <a:rPr lang="en-US" b="1" dirty="0">
                <a:solidFill>
                  <a:schemeClr val="accent5"/>
                </a:solidFill>
              </a:rPr>
              <a:t>muddying the waters </a:t>
            </a:r>
            <a:r>
              <a:rPr lang="en-US" dirty="0"/>
              <a:t>in our field by lowering the cost of doing research.</a:t>
            </a:r>
          </a:p>
          <a:p>
            <a:pPr lvl="1"/>
            <a:r>
              <a:rPr lang="en-US" dirty="0"/>
              <a:t>Systematic reviews and meta-analysis are an illustrative example of this phenomenon. [Ioannidis, 2016]</a:t>
            </a:r>
          </a:p>
          <a:p>
            <a:pPr lvl="1"/>
            <a:r>
              <a:rPr lang="en-US" dirty="0"/>
              <a:t>However, I think we can address this problem in two ways:</a:t>
            </a:r>
          </a:p>
          <a:p>
            <a:pPr marL="1371600" lvl="2" indent="-457200">
              <a:buFont typeface="+mj-lt"/>
              <a:buAutoNum type="arabicPeriod"/>
            </a:pPr>
            <a:r>
              <a:rPr lang="en-US" dirty="0"/>
              <a:t>If data adhere to principles of Findability, Accessibility, Interoperability, and Re-usability [i.e., FAIR data principles; Wilkinson et al., 2016], then data are easy to find, understand, and use to the best of our ability.</a:t>
            </a:r>
          </a:p>
        </p:txBody>
      </p:sp>
      <p:sp>
        <p:nvSpPr>
          <p:cNvPr id="3" name="Title 2">
            <a:extLst>
              <a:ext uri="{FF2B5EF4-FFF2-40B4-BE49-F238E27FC236}">
                <a16:creationId xmlns:a16="http://schemas.microsoft.com/office/drawing/2014/main" id="{BE5A6B73-367B-9FAC-A07B-3D4DCA33FB53}"/>
              </a:ext>
            </a:extLst>
          </p:cNvPr>
          <p:cNvSpPr>
            <a:spLocks noGrp="1"/>
          </p:cNvSpPr>
          <p:nvPr>
            <p:ph type="title"/>
          </p:nvPr>
        </p:nvSpPr>
        <p:spPr/>
        <p:txBody>
          <a:bodyPr/>
          <a:lstStyle/>
          <a:p>
            <a:r>
              <a:rPr lang="en-US" dirty="0">
                <a:solidFill>
                  <a:schemeClr val="accent5"/>
                </a:solidFill>
              </a:rPr>
              <a:t>3. Misuse, Misinterpretation, and Muddy Waters</a:t>
            </a:r>
          </a:p>
        </p:txBody>
      </p:sp>
    </p:spTree>
    <p:extLst>
      <p:ext uri="{BB962C8B-B14F-4D97-AF65-F5344CB8AC3E}">
        <p14:creationId xmlns:p14="http://schemas.microsoft.com/office/powerpoint/2010/main" val="3892429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1B86AF-9EE9-998C-9282-4F938BC580DA}"/>
              </a:ext>
            </a:extLst>
          </p:cNvPr>
          <p:cNvSpPr>
            <a:spLocks noGrp="1"/>
          </p:cNvSpPr>
          <p:nvPr>
            <p:ph type="title"/>
          </p:nvPr>
        </p:nvSpPr>
        <p:spPr/>
        <p:txBody>
          <a:bodyPr/>
          <a:lstStyle/>
          <a:p>
            <a:r>
              <a:rPr lang="en-US" dirty="0"/>
              <a:t>FAIR Data</a:t>
            </a:r>
          </a:p>
        </p:txBody>
      </p:sp>
      <p:pic>
        <p:nvPicPr>
          <p:cNvPr id="6" name="Picture 5">
            <a:extLst>
              <a:ext uri="{FF2B5EF4-FFF2-40B4-BE49-F238E27FC236}">
                <a16:creationId xmlns:a16="http://schemas.microsoft.com/office/drawing/2014/main" id="{61FAB165-2FAA-FDA3-2D73-543E489F5388}"/>
              </a:ext>
            </a:extLst>
          </p:cNvPr>
          <p:cNvPicPr>
            <a:picLocks noChangeAspect="1"/>
          </p:cNvPicPr>
          <p:nvPr/>
        </p:nvPicPr>
        <p:blipFill>
          <a:blip r:embed="rId2"/>
          <a:stretch>
            <a:fillRect/>
          </a:stretch>
        </p:blipFill>
        <p:spPr>
          <a:xfrm>
            <a:off x="7814170" y="2486577"/>
            <a:ext cx="2743200" cy="2743200"/>
          </a:xfrm>
          <a:prstGeom prst="rect">
            <a:avLst/>
          </a:prstGeom>
        </p:spPr>
      </p:pic>
      <p:pic>
        <p:nvPicPr>
          <p:cNvPr id="27" name="Picture 26">
            <a:extLst>
              <a:ext uri="{FF2B5EF4-FFF2-40B4-BE49-F238E27FC236}">
                <a16:creationId xmlns:a16="http://schemas.microsoft.com/office/drawing/2014/main" id="{4192BB4E-583C-63A7-DE7B-114E4FF76ED2}"/>
              </a:ext>
            </a:extLst>
          </p:cNvPr>
          <p:cNvPicPr>
            <a:picLocks noChangeAspect="1"/>
          </p:cNvPicPr>
          <p:nvPr/>
        </p:nvPicPr>
        <p:blipFill>
          <a:blip r:embed="rId3"/>
          <a:stretch>
            <a:fillRect/>
          </a:stretch>
        </p:blipFill>
        <p:spPr>
          <a:xfrm>
            <a:off x="736069" y="1862500"/>
            <a:ext cx="3657600" cy="844061"/>
          </a:xfrm>
          <a:prstGeom prst="rect">
            <a:avLst/>
          </a:prstGeom>
        </p:spPr>
      </p:pic>
      <p:pic>
        <p:nvPicPr>
          <p:cNvPr id="30" name="Picture 29">
            <a:extLst>
              <a:ext uri="{FF2B5EF4-FFF2-40B4-BE49-F238E27FC236}">
                <a16:creationId xmlns:a16="http://schemas.microsoft.com/office/drawing/2014/main" id="{C54FBFF8-ED2B-6802-8F3B-250E592AFBCE}"/>
              </a:ext>
            </a:extLst>
          </p:cNvPr>
          <p:cNvPicPr>
            <a:picLocks noChangeAspect="1"/>
          </p:cNvPicPr>
          <p:nvPr/>
        </p:nvPicPr>
        <p:blipFill>
          <a:blip r:embed="rId4"/>
          <a:stretch>
            <a:fillRect/>
          </a:stretch>
        </p:blipFill>
        <p:spPr>
          <a:xfrm>
            <a:off x="2916660" y="3016543"/>
            <a:ext cx="3657600" cy="841634"/>
          </a:xfrm>
          <a:prstGeom prst="rect">
            <a:avLst/>
          </a:prstGeom>
        </p:spPr>
      </p:pic>
      <p:pic>
        <p:nvPicPr>
          <p:cNvPr id="31" name="Picture 30">
            <a:extLst>
              <a:ext uri="{FF2B5EF4-FFF2-40B4-BE49-F238E27FC236}">
                <a16:creationId xmlns:a16="http://schemas.microsoft.com/office/drawing/2014/main" id="{E9907229-04E1-61F6-10C2-01FB79A32102}"/>
              </a:ext>
            </a:extLst>
          </p:cNvPr>
          <p:cNvPicPr>
            <a:picLocks noChangeAspect="1"/>
          </p:cNvPicPr>
          <p:nvPr/>
        </p:nvPicPr>
        <p:blipFill>
          <a:blip r:embed="rId5"/>
          <a:stretch>
            <a:fillRect/>
          </a:stretch>
        </p:blipFill>
        <p:spPr>
          <a:xfrm>
            <a:off x="736069" y="4151440"/>
            <a:ext cx="3657600" cy="878681"/>
          </a:xfrm>
          <a:prstGeom prst="rect">
            <a:avLst/>
          </a:prstGeom>
        </p:spPr>
      </p:pic>
      <p:pic>
        <p:nvPicPr>
          <p:cNvPr id="32" name="Picture 31">
            <a:extLst>
              <a:ext uri="{FF2B5EF4-FFF2-40B4-BE49-F238E27FC236}">
                <a16:creationId xmlns:a16="http://schemas.microsoft.com/office/drawing/2014/main" id="{53DB1B45-9860-EF5A-5E6F-2A7C275D0B37}"/>
              </a:ext>
            </a:extLst>
          </p:cNvPr>
          <p:cNvPicPr>
            <a:picLocks noChangeAspect="1"/>
          </p:cNvPicPr>
          <p:nvPr/>
        </p:nvPicPr>
        <p:blipFill>
          <a:blip r:embed="rId6"/>
          <a:stretch>
            <a:fillRect/>
          </a:stretch>
        </p:blipFill>
        <p:spPr>
          <a:xfrm>
            <a:off x="2916660" y="5327392"/>
            <a:ext cx="3657600" cy="850937"/>
          </a:xfrm>
          <a:prstGeom prst="rect">
            <a:avLst/>
          </a:prstGeom>
        </p:spPr>
      </p:pic>
    </p:spTree>
    <p:extLst>
      <p:ext uri="{BB962C8B-B14F-4D97-AF65-F5344CB8AC3E}">
        <p14:creationId xmlns:p14="http://schemas.microsoft.com/office/powerpoint/2010/main" val="667892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0FE12D-C578-EA36-948E-D4C03C8AD785}"/>
              </a:ext>
            </a:extLst>
          </p:cNvPr>
          <p:cNvSpPr>
            <a:spLocks noGrp="1"/>
          </p:cNvSpPr>
          <p:nvPr>
            <p:ph idx="1"/>
          </p:nvPr>
        </p:nvSpPr>
        <p:spPr/>
        <p:txBody>
          <a:bodyPr>
            <a:normAutofit lnSpcReduction="10000"/>
          </a:bodyPr>
          <a:lstStyle/>
          <a:p>
            <a:r>
              <a:rPr lang="en-US" dirty="0">
                <a:solidFill>
                  <a:schemeClr val="bg1">
                    <a:lumMod val="65000"/>
                    <a:lumOff val="35000"/>
                  </a:schemeClr>
                </a:solidFill>
              </a:rPr>
              <a:t>I think the risk of </a:t>
            </a:r>
            <a:r>
              <a:rPr lang="en-US" b="1" dirty="0">
                <a:solidFill>
                  <a:schemeClr val="bg1">
                    <a:lumMod val="65000"/>
                    <a:lumOff val="35000"/>
                  </a:schemeClr>
                </a:solidFill>
              </a:rPr>
              <a:t>misuse</a:t>
            </a:r>
            <a:r>
              <a:rPr lang="en-US" dirty="0">
                <a:solidFill>
                  <a:schemeClr val="bg1">
                    <a:lumMod val="65000"/>
                    <a:lumOff val="35000"/>
                  </a:schemeClr>
                </a:solidFill>
              </a:rPr>
              <a:t> is relatively low in rehabilitation research.</a:t>
            </a:r>
          </a:p>
          <a:p>
            <a:r>
              <a:rPr lang="en-US" dirty="0">
                <a:solidFill>
                  <a:schemeClr val="bg1">
                    <a:lumMod val="65000"/>
                    <a:lumOff val="35000"/>
                  </a:schemeClr>
                </a:solidFill>
              </a:rPr>
              <a:t>I think the risk of </a:t>
            </a:r>
            <a:r>
              <a:rPr lang="en-US" b="1" dirty="0">
                <a:solidFill>
                  <a:schemeClr val="bg1">
                    <a:lumMod val="65000"/>
                    <a:lumOff val="35000"/>
                  </a:schemeClr>
                </a:solidFill>
              </a:rPr>
              <a:t>misinterpretation</a:t>
            </a:r>
            <a:r>
              <a:rPr lang="en-US" dirty="0">
                <a:solidFill>
                  <a:schemeClr val="bg1">
                    <a:lumMod val="65000"/>
                    <a:lumOff val="35000"/>
                  </a:schemeClr>
                </a:solidFill>
              </a:rPr>
              <a:t> is greater in our field.</a:t>
            </a:r>
          </a:p>
          <a:p>
            <a:r>
              <a:rPr lang="en-US" dirty="0"/>
              <a:t>I am most concerned about open data </a:t>
            </a:r>
            <a:r>
              <a:rPr lang="en-US" b="1" dirty="0">
                <a:solidFill>
                  <a:schemeClr val="accent5"/>
                </a:solidFill>
              </a:rPr>
              <a:t>muddying the waters </a:t>
            </a:r>
            <a:r>
              <a:rPr lang="en-US" dirty="0"/>
              <a:t>in our field by lowering the cost of doing research.</a:t>
            </a:r>
          </a:p>
          <a:p>
            <a:pPr lvl="1"/>
            <a:r>
              <a:rPr lang="en-US" dirty="0"/>
              <a:t>Systematic reviews and meta-analysis are an illustrative example of this</a:t>
            </a:r>
            <a:r>
              <a:rPr lang="en-US" i="1" dirty="0"/>
              <a:t> </a:t>
            </a:r>
            <a:r>
              <a:rPr lang="en-US" dirty="0"/>
              <a:t>phenomenon. [Ioannidis, 2016]</a:t>
            </a:r>
          </a:p>
          <a:p>
            <a:pPr lvl="1"/>
            <a:r>
              <a:rPr lang="en-US" dirty="0"/>
              <a:t>However, I think we can address this problem in two ways:</a:t>
            </a:r>
          </a:p>
          <a:p>
            <a:pPr marL="1371600" lvl="2" indent="-457200">
              <a:buFont typeface="+mj-lt"/>
              <a:buAutoNum type="arabicPeriod"/>
            </a:pPr>
            <a:r>
              <a:rPr lang="en-US" dirty="0"/>
              <a:t>If data adhere to principles of Findability, Accessibility, Interoperability, and Re-usability [i.e., FAIR data principles; Wilkinson et al., 2016], then data are easy to find, understand, and use to the best of our ability.</a:t>
            </a:r>
          </a:p>
          <a:p>
            <a:pPr marL="1371600" lvl="2" indent="-457200">
              <a:buFont typeface="+mj-lt"/>
              <a:buAutoNum type="arabicPeriod"/>
            </a:pPr>
            <a:r>
              <a:rPr lang="en-US" dirty="0"/>
              <a:t>If we value quality, rigor, and impact above quantity, publication, and notoriety, then open data allow us to do more thorough research, not less.</a:t>
            </a:r>
          </a:p>
        </p:txBody>
      </p:sp>
      <p:sp>
        <p:nvSpPr>
          <p:cNvPr id="3" name="Title 2">
            <a:extLst>
              <a:ext uri="{FF2B5EF4-FFF2-40B4-BE49-F238E27FC236}">
                <a16:creationId xmlns:a16="http://schemas.microsoft.com/office/drawing/2014/main" id="{BE5A6B73-367B-9FAC-A07B-3D4DCA33FB53}"/>
              </a:ext>
            </a:extLst>
          </p:cNvPr>
          <p:cNvSpPr>
            <a:spLocks noGrp="1"/>
          </p:cNvSpPr>
          <p:nvPr>
            <p:ph type="title"/>
          </p:nvPr>
        </p:nvSpPr>
        <p:spPr/>
        <p:txBody>
          <a:bodyPr/>
          <a:lstStyle/>
          <a:p>
            <a:r>
              <a:rPr lang="en-US" dirty="0">
                <a:solidFill>
                  <a:schemeClr val="accent5"/>
                </a:solidFill>
              </a:rPr>
              <a:t>3. Misuse, Misinterpretation, and Muddy Waters</a:t>
            </a:r>
          </a:p>
        </p:txBody>
      </p:sp>
      <p:sp>
        <p:nvSpPr>
          <p:cNvPr id="4" name="Rectangle: Rounded Corners 3">
            <a:extLst>
              <a:ext uri="{FF2B5EF4-FFF2-40B4-BE49-F238E27FC236}">
                <a16:creationId xmlns:a16="http://schemas.microsoft.com/office/drawing/2014/main" id="{5685BA03-DFC3-651B-8BB9-6D880F0BCD5F}"/>
              </a:ext>
            </a:extLst>
          </p:cNvPr>
          <p:cNvSpPr/>
          <p:nvPr/>
        </p:nvSpPr>
        <p:spPr>
          <a:xfrm>
            <a:off x="571825" y="2636862"/>
            <a:ext cx="10961656" cy="2704698"/>
          </a:xfrm>
          <a:prstGeom prst="roundRect">
            <a:avLst/>
          </a:prstGeom>
          <a:solidFill>
            <a:schemeClr val="bg1">
              <a:lumMod val="85000"/>
              <a:lumOff val="1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As Douglas Altman [1994] eloquently put it: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9AF8C"/>
                </a:solidFill>
                <a:effectLst/>
                <a:uLnTx/>
                <a:uFillTx/>
                <a:latin typeface="Calibri" panose="020F0502020204030204"/>
                <a:ea typeface="+mn-ea"/>
                <a:cs typeface="+mn-cs"/>
              </a:rPr>
              <a:t>“We need less research,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9AF8C"/>
                </a:solidFill>
                <a:effectLst/>
                <a:uLnTx/>
                <a:uFillTx/>
                <a:latin typeface="Calibri" panose="020F0502020204030204"/>
                <a:ea typeface="+mn-ea"/>
                <a:cs typeface="+mn-cs"/>
              </a:rPr>
              <a:t>better research,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29AF8C"/>
                </a:solidFill>
                <a:effectLst/>
                <a:uLnTx/>
                <a:uFillTx/>
                <a:latin typeface="Calibri" panose="020F0502020204030204"/>
                <a:ea typeface="+mn-ea"/>
                <a:cs typeface="+mn-cs"/>
              </a:rPr>
              <a:t>and research done for the right reasons.” </a:t>
            </a:r>
          </a:p>
        </p:txBody>
      </p:sp>
    </p:spTree>
    <p:extLst>
      <p:ext uri="{BB962C8B-B14F-4D97-AF65-F5344CB8AC3E}">
        <p14:creationId xmlns:p14="http://schemas.microsoft.com/office/powerpoint/2010/main" val="2792537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Retrospect">
  <a:themeElements>
    <a:clrScheme name="Custom 3">
      <a:dk1>
        <a:sysClr val="windowText" lastClr="000000"/>
      </a:dk1>
      <a:lt1>
        <a:sysClr val="window" lastClr="FFFFFF"/>
      </a:lt1>
      <a:dk2>
        <a:srgbClr val="2C3C43"/>
      </a:dk2>
      <a:lt2>
        <a:srgbClr val="EBEBEB"/>
      </a:lt2>
      <a:accent1>
        <a:srgbClr val="FF6600"/>
      </a:accent1>
      <a:accent2>
        <a:srgbClr val="008080"/>
      </a:accent2>
      <a:accent3>
        <a:srgbClr val="FF9933"/>
      </a:accent3>
      <a:accent4>
        <a:srgbClr val="339966"/>
      </a:accent4>
      <a:accent5>
        <a:srgbClr val="C42F1A"/>
      </a:accent5>
      <a:accent6>
        <a:srgbClr val="918655"/>
      </a:accent6>
      <a:hlink>
        <a:srgbClr val="99CA3C"/>
      </a:hlink>
      <a:folHlink>
        <a:srgbClr val="B9D181"/>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2_Office Theme">
  <a:themeElements>
    <a:clrScheme name="WashU Medicine 4">
      <a:dk1>
        <a:srgbClr val="000000"/>
      </a:dk1>
      <a:lt1>
        <a:srgbClr val="FFFFFF"/>
      </a:lt1>
      <a:dk2>
        <a:srgbClr val="BA0C2F"/>
      </a:dk2>
      <a:lt2>
        <a:srgbClr val="D7D2CB"/>
      </a:lt2>
      <a:accent1>
        <a:srgbClr val="BA0C2F"/>
      </a:accent1>
      <a:accent2>
        <a:srgbClr val="D9D9D9"/>
      </a:accent2>
      <a:accent3>
        <a:srgbClr val="205732"/>
      </a:accent3>
      <a:accent4>
        <a:srgbClr val="B5E2D7"/>
      </a:accent4>
      <a:accent5>
        <a:srgbClr val="404040"/>
      </a:accent5>
      <a:accent6>
        <a:srgbClr val="007D8A"/>
      </a:accent6>
      <a:hlink>
        <a:srgbClr val="BA0C2F"/>
      </a:hlink>
      <a:folHlink>
        <a:srgbClr val="BA0C2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RetrospectVTI">
  <a:themeElements>
    <a:clrScheme name="AnalogousFromLightSeedRightStep">
      <a:dk1>
        <a:srgbClr val="000000"/>
      </a:dk1>
      <a:lt1>
        <a:srgbClr val="FFFFFF"/>
      </a:lt1>
      <a:dk2>
        <a:srgbClr val="412A24"/>
      </a:dk2>
      <a:lt2>
        <a:srgbClr val="E2E7E8"/>
      </a:lt2>
      <a:accent1>
        <a:srgbClr val="C1988D"/>
      </a:accent1>
      <a:accent2>
        <a:srgbClr val="B6A17C"/>
      </a:accent2>
      <a:accent3>
        <a:srgbClr val="A4A67E"/>
      </a:accent3>
      <a:accent4>
        <a:srgbClr val="91A974"/>
      </a:accent4>
      <a:accent5>
        <a:srgbClr val="86AB81"/>
      </a:accent5>
      <a:accent6>
        <a:srgbClr val="77AF88"/>
      </a:accent6>
      <a:hlink>
        <a:srgbClr val="5B8B97"/>
      </a:hlink>
      <a:folHlink>
        <a:srgbClr val="7F7F7F"/>
      </a:folHlink>
    </a:clrScheme>
    <a:fontScheme name="Retrospect">
      <a:majorFont>
        <a:latin typeface="Univers Condense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Univers"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6.xml><?xml version="1.0" encoding="utf-8"?>
<a:theme xmlns:a="http://schemas.openxmlformats.org/drawingml/2006/main" name="3_Office Theme">
  <a:themeElements>
    <a:clrScheme name="WUSTL_black">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1101</TotalTime>
  <Words>6457</Words>
  <Application>Microsoft Office PowerPoint</Application>
  <PresentationFormat>Widescreen</PresentationFormat>
  <Paragraphs>725</Paragraphs>
  <Slides>103</Slides>
  <Notes>22</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103</vt:i4>
      </vt:variant>
    </vt:vector>
  </HeadingPairs>
  <TitlesOfParts>
    <vt:vector size="120" baseType="lpstr">
      <vt:lpstr>Aptos</vt:lpstr>
      <vt:lpstr>Aptos Display</vt:lpstr>
      <vt:lpstr>Aptos ExtraBold</vt:lpstr>
      <vt:lpstr>Arial</vt:lpstr>
      <vt:lpstr>Calibri</vt:lpstr>
      <vt:lpstr>Calibri Light</vt:lpstr>
      <vt:lpstr>Georgia</vt:lpstr>
      <vt:lpstr>Symbol</vt:lpstr>
      <vt:lpstr>Times</vt:lpstr>
      <vt:lpstr>Univers</vt:lpstr>
      <vt:lpstr>Univers Condensed</vt:lpstr>
      <vt:lpstr>Retrospect</vt:lpstr>
      <vt:lpstr>Office Theme</vt:lpstr>
      <vt:lpstr>1_Office Theme</vt:lpstr>
      <vt:lpstr>2_Office Theme</vt:lpstr>
      <vt:lpstr>RetrospectVTI</vt:lpstr>
      <vt:lpstr>3_Office Theme</vt:lpstr>
      <vt:lpstr>Empowering Rehabilitation Researchers Through Data Science, Reproducibility, and Data Visualization</vt:lpstr>
      <vt:lpstr>JNPT Updates</vt:lpstr>
      <vt:lpstr>Objectives</vt:lpstr>
      <vt:lpstr>Session Outline</vt:lpstr>
      <vt:lpstr>PowerPoint Presentation</vt:lpstr>
      <vt:lpstr>Introduction to Data Science and the Importance of Reproducibility</vt:lpstr>
      <vt:lpstr>Outline</vt:lpstr>
      <vt:lpstr>Data Science</vt:lpstr>
      <vt:lpstr>Reproducibility</vt:lpstr>
      <vt:lpstr>PowerPoint Presentation</vt:lpstr>
      <vt:lpstr>Scoping Review Rationale</vt:lpstr>
      <vt:lpstr>Methods</vt:lpstr>
      <vt:lpstr>Retraction Watch</vt:lpstr>
      <vt:lpstr>Methods</vt:lpstr>
      <vt:lpstr>CONSORT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Takeaways from Scoping Review</vt:lpstr>
      <vt:lpstr>Your Role in Reproducibility</vt:lpstr>
      <vt:lpstr>✉︎ gbellin1@jh.edu</vt:lpstr>
      <vt:lpstr>Thank You</vt:lpstr>
      <vt:lpstr>PowerPoint Presentation</vt:lpstr>
      <vt:lpstr>Data Management and Quality Control</vt:lpstr>
      <vt:lpstr>What is quality control of data and why does it matter?</vt:lpstr>
      <vt:lpstr>There are lots of opportunities for things to go wrong in the data life cycle</vt:lpstr>
      <vt:lpstr>There are lots of opportunities for things to go wrong in the data life cycle</vt:lpstr>
      <vt:lpstr>Data Management System</vt:lpstr>
      <vt:lpstr>Data Management System</vt:lpstr>
      <vt:lpstr>There are lots of opportunities for things to go wrong in the data life cycle</vt:lpstr>
      <vt:lpstr>Data Collection</vt:lpstr>
      <vt:lpstr>There are lots of opportunities for things to go wrong in the data life cycle</vt:lpstr>
      <vt:lpstr>Data Processing and Inspection</vt:lpstr>
      <vt:lpstr>Automated Quality Control Example</vt:lpstr>
      <vt:lpstr>Automated Quality Control Example</vt:lpstr>
      <vt:lpstr>Automated Quality Control Example</vt:lpstr>
      <vt:lpstr>Automated Quality Control Example</vt:lpstr>
      <vt:lpstr>Automated Quality Control Example</vt:lpstr>
      <vt:lpstr>Automated Quality Control Example</vt:lpstr>
      <vt:lpstr>Automated Quality Control Example</vt:lpstr>
      <vt:lpstr>Automated Quality Control Example</vt:lpstr>
      <vt:lpstr>Automated Quality Control Example</vt:lpstr>
      <vt:lpstr>Automated Quality Control Example</vt:lpstr>
      <vt:lpstr>In summary…</vt:lpstr>
      <vt:lpstr>PowerPoint Presentation</vt:lpstr>
      <vt:lpstr>PowerPoint Presentation</vt:lpstr>
      <vt:lpstr>Data Visualization for Communication</vt:lpstr>
      <vt:lpstr>How I use Data Visualization</vt:lpstr>
      <vt:lpstr>The Purpose of a Plot</vt:lpstr>
      <vt:lpstr>Purpose of a Plot (Continued)</vt:lpstr>
      <vt:lpstr>The Purpose of a Plot</vt:lpstr>
      <vt:lpstr>Rule 1: Start Simple and Build</vt:lpstr>
      <vt:lpstr>The Data for the Day</vt:lpstr>
      <vt:lpstr>A Simple Start</vt:lpstr>
      <vt:lpstr>Box It Out</vt:lpstr>
      <vt:lpstr>Layer it up</vt:lpstr>
      <vt:lpstr>Flip it out</vt:lpstr>
      <vt:lpstr>Visual of Sub-groups</vt:lpstr>
      <vt:lpstr>Visual of Sub-groups</vt:lpstr>
      <vt:lpstr>Visual of Sub-groups</vt:lpstr>
      <vt:lpstr>The Bad to Ugly to Good</vt:lpstr>
      <vt:lpstr>Switching Gears</vt:lpstr>
      <vt:lpstr>More Data, More Problems</vt:lpstr>
      <vt:lpstr>Visualize Linear Trend</vt:lpstr>
      <vt:lpstr>Group Trends</vt:lpstr>
      <vt:lpstr>Group Trends</vt:lpstr>
      <vt:lpstr>The Bad to Ugly to Good</vt:lpstr>
      <vt:lpstr>In Conclusion</vt:lpstr>
      <vt:lpstr>Thanks for your time!</vt:lpstr>
      <vt:lpstr>PowerPoint Presentation</vt:lpstr>
      <vt:lpstr>(Data) Sharing is Caring:</vt:lpstr>
      <vt:lpstr>My work focuses on biostatistics, evaluating evidence, and research design (BERD) in neurological rehabilitation and recovery.</vt:lpstr>
      <vt:lpstr>My goal is to help you find a data sharing solution that works for you!</vt:lpstr>
      <vt:lpstr>Roadmap</vt:lpstr>
      <vt:lpstr>Roadmap</vt:lpstr>
      <vt:lpstr>Why data sharing? </vt:lpstr>
      <vt:lpstr>Research waste is a problem.</vt:lpstr>
      <vt:lpstr>Data sharing can reduce research waste.</vt:lpstr>
      <vt:lpstr>Roadmap</vt:lpstr>
      <vt:lpstr>1. Accelerating Scientific Discovery</vt:lpstr>
      <vt:lpstr>2. Enhancing Collaboration and Interdisciplinary Research </vt:lpstr>
      <vt:lpstr>3. Improving Transparency and Reproducibility</vt:lpstr>
      <vt:lpstr>Roadmap</vt:lpstr>
      <vt:lpstr>1. Privacy and Ethical Considerations</vt:lpstr>
      <vt:lpstr>Include appropriate language for data sharing in your informed consent.</vt:lpstr>
      <vt:lpstr>Write an effective data sharing plan in your grant application. </vt:lpstr>
      <vt:lpstr>2. Recognition for Data Sharing and Intellectual Contributions</vt:lpstr>
      <vt:lpstr>You do not need to share “all” data at once.</vt:lpstr>
      <vt:lpstr>Find the repository that fits your needs!</vt:lpstr>
      <vt:lpstr>3. Misuse, Misinterpretation, and Muddy Waters</vt:lpstr>
      <vt:lpstr>3. Misuse, Misinterpretation, and Muddy Waters</vt:lpstr>
      <vt:lpstr>3. Misuse, Misinterpretation, and Muddy Waters</vt:lpstr>
      <vt:lpstr>FAIR Data</vt:lpstr>
      <vt:lpstr>3. Misuse, Misinterpretation, and Muddy Waters</vt:lpstr>
      <vt:lpstr>PowerPoint Presentation</vt:lpstr>
      <vt:lpstr>PowerPoint Presentation</vt:lpstr>
      <vt:lpstr>Resources for Visualization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Grace Bellinger</cp:lastModifiedBy>
  <cp:revision>112</cp:revision>
  <cp:lastPrinted>2018-02-23T00:32:43Z</cp:lastPrinted>
  <dcterms:created xsi:type="dcterms:W3CDTF">2018-02-20T15:22:13Z</dcterms:created>
  <dcterms:modified xsi:type="dcterms:W3CDTF">2025-02-14T18:31:03Z</dcterms:modified>
</cp:coreProperties>
</file>